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09" r:id="rId1"/>
  </p:sldMasterIdLst>
  <p:notesMasterIdLst>
    <p:notesMasterId r:id="rId43"/>
  </p:notesMasterIdLst>
  <p:sldIdLst>
    <p:sldId id="656" r:id="rId2"/>
    <p:sldId id="669" r:id="rId3"/>
    <p:sldId id="680" r:id="rId4"/>
    <p:sldId id="684" r:id="rId5"/>
    <p:sldId id="683" r:id="rId6"/>
    <p:sldId id="685" r:id="rId7"/>
    <p:sldId id="681" r:id="rId8"/>
    <p:sldId id="682" r:id="rId9"/>
    <p:sldId id="686" r:id="rId10"/>
    <p:sldId id="688" r:id="rId11"/>
    <p:sldId id="687" r:id="rId12"/>
    <p:sldId id="689" r:id="rId13"/>
    <p:sldId id="695" r:id="rId14"/>
    <p:sldId id="690" r:id="rId15"/>
    <p:sldId id="722" r:id="rId16"/>
    <p:sldId id="723" r:id="rId17"/>
    <p:sldId id="724" r:id="rId18"/>
    <p:sldId id="725" r:id="rId19"/>
    <p:sldId id="726" r:id="rId20"/>
    <p:sldId id="727" r:id="rId21"/>
    <p:sldId id="728" r:id="rId22"/>
    <p:sldId id="729" r:id="rId23"/>
    <p:sldId id="730" r:id="rId24"/>
    <p:sldId id="731" r:id="rId25"/>
    <p:sldId id="732" r:id="rId26"/>
    <p:sldId id="733" r:id="rId27"/>
    <p:sldId id="734" r:id="rId28"/>
    <p:sldId id="735" r:id="rId29"/>
    <p:sldId id="736" r:id="rId30"/>
    <p:sldId id="737" r:id="rId31"/>
    <p:sldId id="738" r:id="rId32"/>
    <p:sldId id="739" r:id="rId33"/>
    <p:sldId id="740" r:id="rId34"/>
    <p:sldId id="741" r:id="rId35"/>
    <p:sldId id="742" r:id="rId36"/>
    <p:sldId id="691" r:id="rId37"/>
    <p:sldId id="692" r:id="rId38"/>
    <p:sldId id="693" r:id="rId39"/>
    <p:sldId id="694" r:id="rId40"/>
    <p:sldId id="743" r:id="rId41"/>
    <p:sldId id="744" r:id="rId42"/>
  </p:sldIdLst>
  <p:sldSz cx="16459200" cy="9144000"/>
  <p:notesSz cx="6997700" cy="9283700"/>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dla, Isaac (Cognizant)" initials="IE"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F4F"/>
    <a:srgbClr val="0000FF"/>
    <a:srgbClr val="3333CC"/>
    <a:srgbClr val="CCFFCC"/>
    <a:srgbClr val="96D1E2"/>
    <a:srgbClr val="E9A69A"/>
    <a:srgbClr val="E4EFCF"/>
    <a:srgbClr val="A6A6A6"/>
    <a:srgbClr val="A7D588"/>
    <a:srgbClr val="D6A5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0" autoAdjust="0"/>
    <p:restoredTop sz="92349" autoAdjust="0"/>
  </p:normalViewPr>
  <p:slideViewPr>
    <p:cSldViewPr snapToGrid="0">
      <p:cViewPr>
        <p:scale>
          <a:sx n="50" d="100"/>
          <a:sy n="50" d="100"/>
        </p:scale>
        <p:origin x="-1068" y="-108"/>
      </p:cViewPr>
      <p:guideLst>
        <p:guide orient="horz" pos="778"/>
        <p:guide orient="horz" pos="5184"/>
        <p:guide orient="horz" pos="5011"/>
        <p:guide pos="9889"/>
        <p:guide pos="173"/>
      </p:guideLst>
    </p:cSldViewPr>
  </p:slideViewPr>
  <p:notesTextViewPr>
    <p:cViewPr>
      <p:scale>
        <a:sx n="1" d="1"/>
        <a:sy n="1" d="1"/>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2336" cy="464185"/>
          </a:xfrm>
          <a:prstGeom prst="rect">
            <a:avLst/>
          </a:prstGeom>
        </p:spPr>
        <p:txBody>
          <a:bodyPr vert="horz" lIns="91440" tIns="45720" rIns="91440" bIns="45720" rtlCol="0"/>
          <a:lstStyle>
            <a:lvl1pPr algn="l">
              <a:defRPr sz="1200">
                <a:latin typeface="Verdana" panose="020B0604030504040204" pitchFamily="34" charset="0"/>
              </a:defRPr>
            </a:lvl1pPr>
          </a:lstStyle>
          <a:p>
            <a:endParaRPr lang="en-US" dirty="0"/>
          </a:p>
        </p:txBody>
      </p:sp>
      <p:sp>
        <p:nvSpPr>
          <p:cNvPr id="3" name="Date Placeholder 2"/>
          <p:cNvSpPr>
            <a:spLocks noGrp="1"/>
          </p:cNvSpPr>
          <p:nvPr>
            <p:ph type="dt" idx="1"/>
          </p:nvPr>
        </p:nvSpPr>
        <p:spPr>
          <a:xfrm>
            <a:off x="3963745" y="0"/>
            <a:ext cx="3032336" cy="464185"/>
          </a:xfrm>
          <a:prstGeom prst="rect">
            <a:avLst/>
          </a:prstGeom>
        </p:spPr>
        <p:txBody>
          <a:bodyPr vert="horz" lIns="91440" tIns="45720" rIns="91440" bIns="45720" rtlCol="0"/>
          <a:lstStyle>
            <a:lvl1pPr algn="r">
              <a:defRPr sz="1200">
                <a:latin typeface="Verdana" panose="020B0604030504040204" pitchFamily="34" charset="0"/>
              </a:defRPr>
            </a:lvl1pPr>
          </a:lstStyle>
          <a:p>
            <a:fld id="{E01E76B9-667B-46B6-B1C4-221FBC0702B0}" type="datetimeFigureOut">
              <a:rPr lang="en-US" smtClean="0"/>
              <a:pPr/>
              <a:t>9/3/2017</a:t>
            </a:fld>
            <a:endParaRPr lang="en-US" dirty="0"/>
          </a:p>
        </p:txBody>
      </p:sp>
      <p:sp>
        <p:nvSpPr>
          <p:cNvPr id="4" name="Slide Image Placeholder 3"/>
          <p:cNvSpPr>
            <a:spLocks noGrp="1" noRot="1" noChangeAspect="1"/>
          </p:cNvSpPr>
          <p:nvPr>
            <p:ph type="sldImg" idx="2"/>
          </p:nvPr>
        </p:nvSpPr>
        <p:spPr>
          <a:xfrm>
            <a:off x="366713" y="696913"/>
            <a:ext cx="6264275" cy="3479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99771" y="4409758"/>
            <a:ext cx="5598160" cy="4177665"/>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1" y="8817904"/>
            <a:ext cx="3032336" cy="464185"/>
          </a:xfrm>
          <a:prstGeom prst="rect">
            <a:avLst/>
          </a:prstGeom>
        </p:spPr>
        <p:txBody>
          <a:bodyPr vert="horz" lIns="91440" tIns="45720" rIns="91440" bIns="45720" rtlCol="0" anchor="b"/>
          <a:lstStyle>
            <a:lvl1pPr algn="l">
              <a:defRPr sz="1200">
                <a:latin typeface="Verdan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963745" y="8817904"/>
            <a:ext cx="3032336" cy="464185"/>
          </a:xfrm>
          <a:prstGeom prst="rect">
            <a:avLst/>
          </a:prstGeom>
        </p:spPr>
        <p:txBody>
          <a:bodyPr vert="horz" lIns="91440" tIns="45720" rIns="91440" bIns="45720" rtlCol="0" anchor="b"/>
          <a:lstStyle>
            <a:lvl1pPr algn="r">
              <a:defRPr sz="1200">
                <a:latin typeface="Verdana" panose="020B0604030504040204" pitchFamily="34" charset="0"/>
              </a:defRPr>
            </a:lvl1pPr>
          </a:lstStyle>
          <a:p>
            <a:fld id="{EABB4BC4-F1D3-4C84-8F7D-493D14BF406C}" type="slidenum">
              <a:rPr lang="en-US" smtClean="0"/>
              <a:pPr/>
              <a:t>‹#›</a:t>
            </a:fld>
            <a:endParaRPr lang="en-US" dirty="0"/>
          </a:p>
        </p:txBody>
      </p:sp>
    </p:spTree>
    <p:extLst>
      <p:ext uri="{BB962C8B-B14F-4D97-AF65-F5344CB8AC3E}">
        <p14:creationId xmlns:p14="http://schemas.microsoft.com/office/powerpoint/2010/main" val="2577276585"/>
      </p:ext>
    </p:extLst>
  </p:cSld>
  <p:clrMap bg1="lt1" tx1="dk1" bg2="lt2" tx2="dk2" accent1="accent1" accent2="accent2" accent3="accent3" accent4="accent4" accent5="accent5" accent6="accent6" hlink="hlink" folHlink="folHlink"/>
  <p:notesStyle>
    <a:lvl1pPr marL="0" algn="l" defTabSz="1463040" rtl="0" eaLnBrk="1" latinLnBrk="0" hangingPunct="1">
      <a:defRPr sz="1900" kern="1200">
        <a:solidFill>
          <a:schemeClr val="tx1"/>
        </a:solidFill>
        <a:latin typeface="Verdana" panose="020B0604030504040204" pitchFamily="34" charset="0"/>
        <a:ea typeface="+mn-ea"/>
        <a:cs typeface="+mn-cs"/>
      </a:defRPr>
    </a:lvl1pPr>
    <a:lvl2pPr marL="731520" algn="l" defTabSz="1463040" rtl="0" eaLnBrk="1" latinLnBrk="0" hangingPunct="1">
      <a:defRPr sz="1900" kern="1200">
        <a:solidFill>
          <a:schemeClr val="tx1"/>
        </a:solidFill>
        <a:latin typeface="Verdana" panose="020B0604030504040204" pitchFamily="34" charset="0"/>
        <a:ea typeface="+mn-ea"/>
        <a:cs typeface="+mn-cs"/>
      </a:defRPr>
    </a:lvl2pPr>
    <a:lvl3pPr marL="1463040" algn="l" defTabSz="1463040" rtl="0" eaLnBrk="1" latinLnBrk="0" hangingPunct="1">
      <a:defRPr sz="1900" kern="1200">
        <a:solidFill>
          <a:schemeClr val="tx1"/>
        </a:solidFill>
        <a:latin typeface="Verdana" panose="020B0604030504040204" pitchFamily="34" charset="0"/>
        <a:ea typeface="+mn-ea"/>
        <a:cs typeface="+mn-cs"/>
      </a:defRPr>
    </a:lvl3pPr>
    <a:lvl4pPr marL="2194560" algn="l" defTabSz="1463040" rtl="0" eaLnBrk="1" latinLnBrk="0" hangingPunct="1">
      <a:defRPr sz="1900" kern="1200">
        <a:solidFill>
          <a:schemeClr val="tx1"/>
        </a:solidFill>
        <a:latin typeface="Verdana" panose="020B0604030504040204" pitchFamily="34" charset="0"/>
        <a:ea typeface="+mn-ea"/>
        <a:cs typeface="+mn-cs"/>
      </a:defRPr>
    </a:lvl4pPr>
    <a:lvl5pPr marL="2926080" algn="l" defTabSz="1463040" rtl="0" eaLnBrk="1" latinLnBrk="0" hangingPunct="1">
      <a:defRPr sz="1900" kern="1200">
        <a:solidFill>
          <a:schemeClr val="tx1"/>
        </a:solidFill>
        <a:latin typeface="Verdana" panose="020B0604030504040204" pitchFamily="34" charset="0"/>
        <a:ea typeface="+mn-ea"/>
        <a:cs typeface="+mn-cs"/>
      </a:defRPr>
    </a:lvl5pPr>
    <a:lvl6pPr marL="3657600" algn="l" defTabSz="1463040" rtl="0" eaLnBrk="1" latinLnBrk="0" hangingPunct="1">
      <a:defRPr sz="1900" kern="1200">
        <a:solidFill>
          <a:schemeClr val="tx1"/>
        </a:solidFill>
        <a:latin typeface="+mn-lt"/>
        <a:ea typeface="+mn-ea"/>
        <a:cs typeface="+mn-cs"/>
      </a:defRPr>
    </a:lvl6pPr>
    <a:lvl7pPr marL="4389120" algn="l" defTabSz="1463040" rtl="0" eaLnBrk="1" latinLnBrk="0" hangingPunct="1">
      <a:defRPr sz="1900" kern="1200">
        <a:solidFill>
          <a:schemeClr val="tx1"/>
        </a:solidFill>
        <a:latin typeface="+mn-lt"/>
        <a:ea typeface="+mn-ea"/>
        <a:cs typeface="+mn-cs"/>
      </a:defRPr>
    </a:lvl7pPr>
    <a:lvl8pPr marL="5120640" algn="l" defTabSz="1463040" rtl="0" eaLnBrk="1" latinLnBrk="0" hangingPunct="1">
      <a:defRPr sz="1900" kern="1200">
        <a:solidFill>
          <a:schemeClr val="tx1"/>
        </a:solidFill>
        <a:latin typeface="+mn-lt"/>
        <a:ea typeface="+mn-ea"/>
        <a:cs typeface="+mn-cs"/>
      </a:defRPr>
    </a:lvl8pPr>
    <a:lvl9pPr marL="5852160" algn="l" defTabSz="1463040" rtl="0" eaLnBrk="1" latinLnBrk="0" hangingPunct="1">
      <a:defRPr sz="1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BB4BC4-F1D3-4C84-8F7D-493D14BF406C}" type="slidenum">
              <a:rPr lang="en-US" smtClean="0"/>
              <a:pPr/>
              <a:t>2</a:t>
            </a:fld>
            <a:endParaRPr lang="en-US" dirty="0"/>
          </a:p>
        </p:txBody>
      </p:sp>
    </p:spTree>
    <p:extLst>
      <p:ext uri="{BB962C8B-B14F-4D97-AF65-F5344CB8AC3E}">
        <p14:creationId xmlns:p14="http://schemas.microsoft.com/office/powerpoint/2010/main" val="792687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emf"/><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3.emf"/><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6459200" cy="9144000"/>
          </a:xfrm>
          <a:prstGeom prst="rect">
            <a:avLst/>
          </a:prstGeom>
        </p:spPr>
      </p:pic>
      <p:pic>
        <p:nvPicPr>
          <p:cNvPr id="7" name="Picture 2"/>
          <p:cNvPicPr>
            <a:picLocks noChangeAspect="1" noChangeArrowheads="1"/>
          </p:cNvPicPr>
          <p:nvPr userDrawn="1"/>
        </p:nvPicPr>
        <p:blipFill>
          <a:blip r:embed="rId4" cstate="print">
            <a:clrChange>
              <a:clrFrom>
                <a:srgbClr val="FFFFFF"/>
              </a:clrFrom>
              <a:clrTo>
                <a:srgbClr val="FFFFFF">
                  <a:alpha val="0"/>
                </a:srgbClr>
              </a:clrTo>
            </a:clrChange>
          </a:blip>
          <a:srcRect/>
          <a:stretch>
            <a:fillRect/>
          </a:stretch>
        </p:blipFill>
        <p:spPr bwMode="auto">
          <a:xfrm>
            <a:off x="7852410" y="5977330"/>
            <a:ext cx="8606790" cy="3166671"/>
          </a:xfrm>
          <a:prstGeom prst="rect">
            <a:avLst/>
          </a:prstGeom>
          <a:noFill/>
          <a:ln w="9525">
            <a:noFill/>
            <a:miter lim="800000"/>
            <a:headEnd/>
            <a:tailEnd/>
          </a:ln>
        </p:spPr>
      </p:pic>
      <p:sp>
        <p:nvSpPr>
          <p:cNvPr id="13" name="Text Placeholder 12"/>
          <p:cNvSpPr>
            <a:spLocks noGrp="1"/>
          </p:cNvSpPr>
          <p:nvPr>
            <p:ph type="body" sz="quarter" idx="11" hasCustomPrompt="1"/>
          </p:nvPr>
        </p:nvSpPr>
        <p:spPr>
          <a:xfrm>
            <a:off x="9220200" y="5181600"/>
            <a:ext cx="6466513" cy="670560"/>
          </a:xfrm>
          <a:prstGeom prst="rect">
            <a:avLst/>
          </a:prstGeom>
        </p:spPr>
        <p:txBody>
          <a:bodyPr lIns="146304" tIns="73152" rIns="146304" bIns="73152" anchor="ctr"/>
          <a:lstStyle>
            <a:lvl1pPr algn="r">
              <a:defRPr sz="2400" b="1" baseline="0">
                <a:solidFill>
                  <a:schemeClr val="bg1"/>
                </a:solidFill>
                <a:latin typeface="Verdana" pitchFamily="34" charset="0"/>
                <a:ea typeface="Verdana" pitchFamily="34" charset="0"/>
                <a:cs typeface="Verdana" pitchFamily="34" charset="0"/>
              </a:defRPr>
            </a:lvl1pPr>
          </a:lstStyle>
          <a:p>
            <a:pPr lvl="0"/>
            <a:r>
              <a:rPr lang="en-US" dirty="0" smtClean="0"/>
              <a:t>Date or Name of Presenter</a:t>
            </a:r>
            <a:endParaRPr lang="en-US" dirty="0"/>
          </a:p>
        </p:txBody>
      </p:sp>
      <p:grpSp>
        <p:nvGrpSpPr>
          <p:cNvPr id="8" name="Group 7"/>
          <p:cNvGrpSpPr/>
          <p:nvPr userDrawn="1"/>
        </p:nvGrpSpPr>
        <p:grpSpPr>
          <a:xfrm>
            <a:off x="287147" y="266701"/>
            <a:ext cx="4067113" cy="723899"/>
            <a:chOff x="1996515" y="8560019"/>
            <a:chExt cx="2874788" cy="511679"/>
          </a:xfrm>
        </p:grpSpPr>
        <p:pic>
          <p:nvPicPr>
            <p:cNvPr id="10" name="Picture 1_"/>
            <p:cNvPicPr>
              <a:picLocks noChangeAspect="1"/>
            </p:cNvPicPr>
            <p:nvPr userDrawn="1"/>
          </p:nvPicPr>
          <p:blipFill>
            <a:blip r:embed="rId5" cstate="print"/>
            <a:stretch>
              <a:fillRect/>
            </a:stretch>
          </p:blipFill>
          <p:spPr bwMode="auto">
            <a:xfrm>
              <a:off x="1996515" y="8597976"/>
              <a:ext cx="1413289" cy="435765"/>
            </a:xfrm>
            <a:prstGeom prst="rect">
              <a:avLst/>
            </a:prstGeom>
            <a:noFill/>
            <a:ln>
              <a:noFill/>
            </a:ln>
          </p:spPr>
        </p:pic>
        <p:pic>
          <p:nvPicPr>
            <p:cNvPr id="11" name="Picture 10"/>
            <p:cNvPicPr>
              <a:picLocks noChangeAspect="1"/>
            </p:cNvPicPr>
            <p:nvPr userDrawn="1">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810000" y="8615138"/>
              <a:ext cx="1061303" cy="401441"/>
            </a:xfrm>
            <a:prstGeom prst="rect">
              <a:avLst/>
            </a:prstGeom>
            <a:noFill/>
            <a:ln>
              <a:noFill/>
            </a:ln>
          </p:spPr>
        </p:pic>
        <p:cxnSp>
          <p:nvCxnSpPr>
            <p:cNvPr id="14" name="Straight Connector 13"/>
            <p:cNvCxnSpPr/>
            <p:nvPr userDrawn="1"/>
          </p:nvCxnSpPr>
          <p:spPr bwMode="auto">
            <a:xfrm>
              <a:off x="3581400" y="8560019"/>
              <a:ext cx="0" cy="51167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sp>
        <p:nvSpPr>
          <p:cNvPr id="2" name="Title 1"/>
          <p:cNvSpPr>
            <a:spLocks noGrp="1"/>
          </p:cNvSpPr>
          <p:nvPr>
            <p:ph type="title"/>
          </p:nvPr>
        </p:nvSpPr>
        <p:spPr>
          <a:xfrm>
            <a:off x="7677807" y="3200400"/>
            <a:ext cx="8042001" cy="1828800"/>
          </a:xfrm>
          <a:prstGeom prst="rect">
            <a:avLst/>
          </a:prstGeom>
        </p:spPr>
        <p:txBody>
          <a:bodyPr anchor="ctr"/>
          <a:lstStyle>
            <a:lvl1pPr algn="r">
              <a:defRPr sz="3200" b="1">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228772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8" name="Title 7"/>
          <p:cNvSpPr>
            <a:spLocks noGrp="1"/>
          </p:cNvSpPr>
          <p:nvPr>
            <p:ph type="title"/>
          </p:nvPr>
        </p:nvSpPr>
        <p:spPr>
          <a:xfrm>
            <a:off x="274320" y="121921"/>
            <a:ext cx="15412370" cy="764145"/>
          </a:xfrm>
          <a:prstGeom prst="rect">
            <a:avLst/>
          </a:prstGeom>
        </p:spPr>
        <p:txBody>
          <a:bodyPr vert="horz" lIns="0" tIns="73152" rIns="146304" bIns="73152" rtlCol="0" anchor="ctr">
            <a:noAutofit/>
          </a:bodyPr>
          <a:lstStyle>
            <a:lvl1pPr algn="l">
              <a:defRPr kumimoji="0" lang="en-US" sz="3200" b="0" i="0" u="none" strike="noStrike" kern="0" cap="none" spc="0" normalizeH="0" baseline="0" dirty="0">
                <a:ln>
                  <a:noFill/>
                </a:ln>
                <a:solidFill>
                  <a:srgbClr val="3D97BB"/>
                </a:solidFill>
                <a:effectLst/>
                <a:uLnTx/>
                <a:uFillTx/>
                <a:latin typeface="Verdana" pitchFamily="34" charset="0"/>
                <a:ea typeface="Verdana" pitchFamily="34" charset="0"/>
                <a:cs typeface="Verdana" panose="020B0604030504040204" pitchFamily="34" charset="0"/>
              </a:defRPr>
            </a:lvl1pPr>
          </a:lstStyle>
          <a:p>
            <a:pPr marL="0" marR="0" lvl="0" indent="0" algn="l" defTabSz="1463040" rtl="0" eaLnBrk="1" fontAlgn="auto" latinLnBrk="0" hangingPunct="1">
              <a:lnSpc>
                <a:spcPct val="100000"/>
              </a:lnSpc>
              <a:spcBef>
                <a:spcPts val="0"/>
              </a:spcBef>
              <a:spcAft>
                <a:spcPts val="0"/>
              </a:spcAft>
              <a:buClrTx/>
              <a:buSzTx/>
              <a:buFontTx/>
              <a:buNone/>
              <a:tabLst/>
              <a:defRPr/>
            </a:pPr>
            <a:r>
              <a:rPr lang="en-US" dirty="0" smtClean="0"/>
              <a:t>Click to edit Master title style</a:t>
            </a:r>
            <a:endParaRPr lang="en-US" dirty="0"/>
          </a:p>
        </p:txBody>
      </p:sp>
    </p:spTree>
    <p:extLst>
      <p:ext uri="{BB962C8B-B14F-4D97-AF65-F5344CB8AC3E}">
        <p14:creationId xmlns:p14="http://schemas.microsoft.com/office/powerpoint/2010/main" val="36644564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cehold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6459200" cy="9144000"/>
          </a:xfrm>
          <a:prstGeom prst="rect">
            <a:avLst/>
          </a:prstGeom>
        </p:spPr>
      </p:pic>
      <p:grpSp>
        <p:nvGrpSpPr>
          <p:cNvPr id="5" name="Group 4"/>
          <p:cNvGrpSpPr/>
          <p:nvPr userDrawn="1"/>
        </p:nvGrpSpPr>
        <p:grpSpPr>
          <a:xfrm>
            <a:off x="11887200" y="438702"/>
            <a:ext cx="3926015" cy="759340"/>
            <a:chOff x="11887200" y="438702"/>
            <a:chExt cx="3926015" cy="759340"/>
          </a:xfrm>
        </p:grpSpPr>
        <p:pic>
          <p:nvPicPr>
            <p:cNvPr id="8" name="Picture 1_"/>
            <p:cNvPicPr>
              <a:picLocks noChangeAspect="1"/>
            </p:cNvPicPr>
            <p:nvPr userDrawn="1"/>
          </p:nvPicPr>
          <p:blipFill>
            <a:blip r:embed="rId4" cstate="print"/>
            <a:stretch>
              <a:fillRect/>
            </a:stretch>
          </p:blipFill>
          <p:spPr bwMode="auto">
            <a:xfrm>
              <a:off x="13813761" y="546101"/>
              <a:ext cx="1999454" cy="616500"/>
            </a:xfrm>
            <a:prstGeom prst="rect">
              <a:avLst/>
            </a:prstGeom>
            <a:noFill/>
            <a:ln>
              <a:noFill/>
            </a:ln>
          </p:spPr>
        </p:pic>
        <p:pic>
          <p:nvPicPr>
            <p:cNvPr id="9" name="Picture 8"/>
            <p:cNvPicPr>
              <a:picLocks noChangeAspect="1"/>
            </p:cNvPicPr>
            <p:nvPr userDrawn="1">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1887200" y="630102"/>
              <a:ext cx="1501481" cy="567940"/>
            </a:xfrm>
            <a:prstGeom prst="rect">
              <a:avLst/>
            </a:prstGeom>
            <a:noFill/>
            <a:ln>
              <a:noFill/>
            </a:ln>
          </p:spPr>
        </p:pic>
        <p:cxnSp>
          <p:nvCxnSpPr>
            <p:cNvPr id="10" name="Straight Connector 9"/>
            <p:cNvCxnSpPr/>
            <p:nvPr userDrawn="1"/>
          </p:nvCxnSpPr>
          <p:spPr bwMode="auto">
            <a:xfrm>
              <a:off x="13601221" y="438702"/>
              <a:ext cx="0" cy="72389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sp>
        <p:nvSpPr>
          <p:cNvPr id="2" name="Title 1"/>
          <p:cNvSpPr>
            <a:spLocks noGrp="1"/>
          </p:cNvSpPr>
          <p:nvPr>
            <p:ph type="title"/>
          </p:nvPr>
        </p:nvSpPr>
        <p:spPr>
          <a:xfrm>
            <a:off x="274638" y="3048000"/>
            <a:ext cx="8640762" cy="1524000"/>
          </a:xfrm>
          <a:prstGeom prst="rect">
            <a:avLst/>
          </a:prstGeom>
        </p:spPr>
        <p:txBody>
          <a:bodyPr anchor="ctr"/>
          <a:lstStyle>
            <a:lvl1pPr algn="l">
              <a:defRPr sz="3200" b="1">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1774516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6459200" cy="9144000"/>
          </a:xfrm>
          <a:prstGeom prst="rect">
            <a:avLst/>
          </a:prstGeom>
        </p:spPr>
      </p:pic>
      <p:sp>
        <p:nvSpPr>
          <p:cNvPr id="5" name="Title 4"/>
          <p:cNvSpPr txBox="1">
            <a:spLocks/>
          </p:cNvSpPr>
          <p:nvPr userDrawn="1"/>
        </p:nvSpPr>
        <p:spPr>
          <a:xfrm>
            <a:off x="570130" y="875644"/>
            <a:ext cx="11497687" cy="812800"/>
          </a:xfrm>
          <a:prstGeom prst="rect">
            <a:avLst/>
          </a:prstGeom>
        </p:spPr>
        <p:txBody>
          <a:bodyPr vert="horz" lIns="146304" tIns="73152" rIns="146304" bIns="73152" rtlCol="0" anchor="t">
            <a:noAutofit/>
          </a:bodyPr>
          <a:lstStyle>
            <a:lvl1pPr algn="ctr" defTabSz="914400" rtl="0" eaLnBrk="1" latinLnBrk="0" hangingPunct="1">
              <a:spcBef>
                <a:spcPct val="0"/>
              </a:spcBef>
              <a:buNone/>
              <a:defRPr lang="en-US" sz="2800" kern="1200" dirty="0" smtClean="0">
                <a:solidFill>
                  <a:srgbClr val="3D97BB"/>
                </a:solidFill>
                <a:latin typeface="Verdana" pitchFamily="34" charset="0"/>
                <a:ea typeface="ＭＳ Ｐゴシック" charset="-128"/>
                <a:cs typeface="+mj-cs"/>
              </a:defRPr>
            </a:lvl1pPr>
          </a:lstStyle>
          <a:p>
            <a:pPr algn="l"/>
            <a:r>
              <a:rPr lang="en-US" sz="9600" dirty="0" smtClean="0">
                <a:solidFill>
                  <a:srgbClr val="231F20"/>
                </a:solidFill>
                <a:effectLst>
                  <a:outerShdw blurRad="60007" dist="310007" dir="7680000" sy="30000" kx="1300200" algn="ctr" rotWithShape="0">
                    <a:prstClr val="black">
                      <a:alpha val="32000"/>
                    </a:prstClr>
                  </a:outerShdw>
                </a:effectLst>
                <a:latin typeface="+mj-lt"/>
                <a:ea typeface="Verdana" pitchFamily="34" charset="0"/>
                <a:cs typeface="Verdana" pitchFamily="34" charset="0"/>
              </a:rPr>
              <a:t>Thank </a:t>
            </a:r>
            <a:r>
              <a:rPr lang="en-US" sz="9600" dirty="0" smtClean="0">
                <a:solidFill>
                  <a:schemeClr val="bg1">
                    <a:lumMod val="50000"/>
                  </a:schemeClr>
                </a:solidFill>
                <a:effectLst>
                  <a:outerShdw blurRad="60007" dist="310007" dir="7680000" sy="30000" kx="1300200" algn="ctr" rotWithShape="0">
                    <a:prstClr val="black">
                      <a:alpha val="32000"/>
                    </a:prstClr>
                  </a:outerShdw>
                </a:effectLst>
                <a:latin typeface="+mj-lt"/>
                <a:ea typeface="Verdana" pitchFamily="34" charset="0"/>
                <a:cs typeface="Verdana" pitchFamily="34" charset="0"/>
              </a:rPr>
              <a:t>You</a:t>
            </a:r>
            <a:endParaRPr lang="en-US" sz="9600" dirty="0">
              <a:solidFill>
                <a:schemeClr val="bg1">
                  <a:lumMod val="50000"/>
                </a:schemeClr>
              </a:solidFill>
              <a:effectLst>
                <a:outerShdw blurRad="60007" dist="310007" dir="7680000" sy="30000" kx="1300200" algn="ctr" rotWithShape="0">
                  <a:prstClr val="black">
                    <a:alpha val="32000"/>
                  </a:prstClr>
                </a:outerShdw>
              </a:effectLst>
              <a:latin typeface="+mj-lt"/>
              <a:ea typeface="Verdana" pitchFamily="34" charset="0"/>
              <a:cs typeface="Verdana" pitchFamily="34" charset="0"/>
            </a:endParaRPr>
          </a:p>
        </p:txBody>
      </p:sp>
      <p:pic>
        <p:nvPicPr>
          <p:cNvPr id="7" name="Picture 1"/>
          <p:cNvPicPr>
            <a:picLocks noChangeAspect="1"/>
          </p:cNvPicPr>
          <p:nvPr userDrawn="1"/>
        </p:nvPicPr>
        <p:blipFill>
          <a:blip r:embed="rId4" cstate="print"/>
          <a:stretch>
            <a:fillRect/>
          </a:stretch>
        </p:blipFill>
        <p:spPr bwMode="auto">
          <a:xfrm>
            <a:off x="13063021" y="8051801"/>
            <a:ext cx="2347778" cy="723899"/>
          </a:xfrm>
          <a:prstGeom prst="rect">
            <a:avLst/>
          </a:prstGeom>
          <a:noFill/>
          <a:ln>
            <a:noFill/>
          </a:ln>
        </p:spPr>
      </p:pic>
      <p:grpSp>
        <p:nvGrpSpPr>
          <p:cNvPr id="8" name="Group 7"/>
          <p:cNvGrpSpPr/>
          <p:nvPr userDrawn="1"/>
        </p:nvGrpSpPr>
        <p:grpSpPr>
          <a:xfrm>
            <a:off x="287147" y="266701"/>
            <a:ext cx="4067113" cy="723899"/>
            <a:chOff x="1996515" y="8560019"/>
            <a:chExt cx="2874788" cy="511679"/>
          </a:xfrm>
        </p:grpSpPr>
        <p:pic>
          <p:nvPicPr>
            <p:cNvPr id="9" name="Picture 1_"/>
            <p:cNvPicPr>
              <a:picLocks noChangeAspect="1"/>
            </p:cNvPicPr>
            <p:nvPr userDrawn="1"/>
          </p:nvPicPr>
          <p:blipFill>
            <a:blip r:embed="rId4" cstate="print"/>
            <a:stretch>
              <a:fillRect/>
            </a:stretch>
          </p:blipFill>
          <p:spPr bwMode="auto">
            <a:xfrm>
              <a:off x="1996515" y="8597976"/>
              <a:ext cx="1413289" cy="435765"/>
            </a:xfrm>
            <a:prstGeom prst="rect">
              <a:avLst/>
            </a:prstGeom>
            <a:noFill/>
            <a:ln>
              <a:noFill/>
            </a:ln>
          </p:spPr>
        </p:pic>
        <p:pic>
          <p:nvPicPr>
            <p:cNvPr id="11" name="Picture 10"/>
            <p:cNvPicPr>
              <a:picLocks noChangeAspect="1"/>
            </p:cNvPicPr>
            <p:nvPr userDrawn="1">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810000" y="8615138"/>
              <a:ext cx="1061303" cy="401441"/>
            </a:xfrm>
            <a:prstGeom prst="rect">
              <a:avLst/>
            </a:prstGeom>
            <a:noFill/>
            <a:ln>
              <a:noFill/>
            </a:ln>
          </p:spPr>
        </p:pic>
        <p:cxnSp>
          <p:nvCxnSpPr>
            <p:cNvPr id="12" name="Straight Connector 11"/>
            <p:cNvCxnSpPr/>
            <p:nvPr userDrawn="1"/>
          </p:nvCxnSpPr>
          <p:spPr bwMode="auto">
            <a:xfrm>
              <a:off x="3581400" y="8560019"/>
              <a:ext cx="0" cy="51167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spTree>
    <p:extLst>
      <p:ext uri="{BB962C8B-B14F-4D97-AF65-F5344CB8AC3E}">
        <p14:creationId xmlns:p14="http://schemas.microsoft.com/office/powerpoint/2010/main" val="32181861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1.xml"/><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6459200" cy="9144000"/>
          </a:xfrm>
          <a:prstGeom prst="rect">
            <a:avLst/>
          </a:prstGeom>
        </p:spPr>
      </p:pic>
      <p:sp>
        <p:nvSpPr>
          <p:cNvPr id="3" name="Rectangle 2"/>
          <p:cNvSpPr/>
          <p:nvPr/>
        </p:nvSpPr>
        <p:spPr>
          <a:xfrm>
            <a:off x="15973426" y="8711026"/>
            <a:ext cx="485775" cy="303084"/>
          </a:xfrm>
          <a:prstGeom prst="rect">
            <a:avLst/>
          </a:prstGeom>
          <a:solidFill>
            <a:srgbClr val="252525"/>
          </a:solidFill>
          <a:ln w="3175">
            <a:noFill/>
          </a:ln>
        </p:spPr>
        <p:style>
          <a:lnRef idx="2">
            <a:schemeClr val="accent4">
              <a:shade val="50000"/>
            </a:schemeClr>
          </a:lnRef>
          <a:fillRef idx="1">
            <a:schemeClr val="accent4"/>
          </a:fillRef>
          <a:effectRef idx="0">
            <a:schemeClr val="accent4"/>
          </a:effectRef>
          <a:fontRef idx="none"/>
        </p:style>
        <p:txBody>
          <a:bodyPr lIns="0" tIns="0" rIns="0" bIns="0" anchor="ctr" anchorCtr="0"/>
          <a:lstStyle/>
          <a:p>
            <a:pPr lvl="0" algn="ctr"/>
            <a:fld id="{79334EC3-DEE9-4F00-8E9F-B95713FB0F9C}" type="slidenum">
              <a:rPr lang="en-US" sz="1600" b="0" smtClean="0">
                <a:solidFill>
                  <a:schemeClr val="bg1"/>
                </a:solidFill>
                <a:latin typeface="Verdana" pitchFamily="34" charset="0"/>
                <a:ea typeface="Verdana" pitchFamily="34" charset="0"/>
                <a:cs typeface="Verdana" pitchFamily="34" charset="0"/>
              </a:rPr>
              <a:pPr lvl="0" algn="ctr"/>
              <a:t>‹#›</a:t>
            </a:fld>
            <a:endParaRPr lang="en-US" sz="1600" b="0" dirty="0">
              <a:solidFill>
                <a:schemeClr val="bg1"/>
              </a:solidFill>
              <a:latin typeface="Verdana" pitchFamily="34" charset="0"/>
              <a:ea typeface="Verdana" pitchFamily="34" charset="0"/>
              <a:cs typeface="Verdana" pitchFamily="34" charset="0"/>
            </a:endParaRPr>
          </a:p>
        </p:txBody>
      </p:sp>
      <p:sp>
        <p:nvSpPr>
          <p:cNvPr id="9" name="Rectangle 33"/>
          <p:cNvSpPr>
            <a:spLocks noChangeArrowheads="1"/>
          </p:cNvSpPr>
          <p:nvPr/>
        </p:nvSpPr>
        <p:spPr bwMode="auto">
          <a:xfrm>
            <a:off x="8599737" y="8711024"/>
            <a:ext cx="5920504" cy="239336"/>
          </a:xfrm>
          <a:prstGeom prst="rect">
            <a:avLst/>
          </a:prstGeom>
          <a:noFill/>
          <a:ln w="9525">
            <a:noFill/>
            <a:miter lim="800000"/>
            <a:headEnd/>
            <a:tailEnd/>
          </a:ln>
          <a:effectLst/>
        </p:spPr>
        <p:txBody>
          <a:bodyPr lIns="146304" tIns="73152" rIns="146304" bIns="73152" anchor="ctr" anchorCtr="0"/>
          <a:lstStyle/>
          <a:p>
            <a:pPr algn="r" eaLnBrk="0" hangingPunct="0">
              <a:lnSpc>
                <a:spcPct val="190000"/>
              </a:lnSpc>
              <a:defRPr/>
            </a:pPr>
            <a:r>
              <a:rPr lang="en-US" sz="1300" dirty="0" smtClean="0">
                <a:solidFill>
                  <a:schemeClr val="tx1"/>
                </a:solidFill>
                <a:latin typeface="Verdana" pitchFamily="34" charset="0"/>
                <a:ea typeface="Verdana" pitchFamily="34" charset="0"/>
                <a:cs typeface="Verdana" pitchFamily="34" charset="0"/>
              </a:rPr>
              <a:t>Proprietary &amp; Confidential Information | </a:t>
            </a:r>
            <a:r>
              <a:rPr lang="en-US" sz="1300" b="0" dirty="0" smtClean="0">
                <a:solidFill>
                  <a:schemeClr val="tx1"/>
                </a:solidFill>
                <a:latin typeface="Verdana" pitchFamily="34" charset="0"/>
                <a:ea typeface="Verdana" pitchFamily="34" charset="0"/>
                <a:cs typeface="Verdana" pitchFamily="34" charset="0"/>
              </a:rPr>
              <a:t>©2015, Cognizant</a:t>
            </a:r>
            <a:endParaRPr lang="en-US" sz="1400" b="0" dirty="0">
              <a:solidFill>
                <a:schemeClr val="tx1"/>
              </a:solidFill>
              <a:latin typeface="Verdana" pitchFamily="34" charset="0"/>
              <a:ea typeface="Verdana" pitchFamily="34" charset="0"/>
              <a:cs typeface="Verdana" pitchFamily="34" charset="0"/>
            </a:endParaRPr>
          </a:p>
        </p:txBody>
      </p:sp>
      <p:cxnSp>
        <p:nvCxnSpPr>
          <p:cNvPr id="10" name="Straight Connector 9"/>
          <p:cNvCxnSpPr/>
          <p:nvPr/>
        </p:nvCxnSpPr>
        <p:spPr>
          <a:xfrm>
            <a:off x="0" y="890016"/>
            <a:ext cx="15307056"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996515" y="8560019"/>
            <a:ext cx="2727886" cy="511679"/>
            <a:chOff x="1996515" y="8560019"/>
            <a:chExt cx="2727886" cy="511679"/>
          </a:xfrm>
        </p:grpSpPr>
        <p:pic>
          <p:nvPicPr>
            <p:cNvPr id="11" name="Picture 1_"/>
            <p:cNvPicPr>
              <a:picLocks noChangeAspect="1"/>
            </p:cNvPicPr>
            <p:nvPr userDrawn="1"/>
          </p:nvPicPr>
          <p:blipFill>
            <a:blip r:embed="rId8" cstate="print"/>
            <a:stretch>
              <a:fillRect/>
            </a:stretch>
          </p:blipFill>
          <p:spPr bwMode="auto">
            <a:xfrm>
              <a:off x="1996515" y="8597976"/>
              <a:ext cx="1413289" cy="435765"/>
            </a:xfrm>
            <a:prstGeom prst="rect">
              <a:avLst/>
            </a:prstGeom>
            <a:noFill/>
            <a:ln>
              <a:noFill/>
            </a:ln>
          </p:spPr>
        </p:pic>
        <p:pic>
          <p:nvPicPr>
            <p:cNvPr id="12" name="Picture 11"/>
            <p:cNvPicPr>
              <a:picLocks noChangeAspect="1"/>
            </p:cNvPicPr>
            <p:nvPr userDrawn="1">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3810001" y="8642921"/>
              <a:ext cx="914400" cy="345875"/>
            </a:xfrm>
            <a:prstGeom prst="rect">
              <a:avLst/>
            </a:prstGeom>
            <a:noFill/>
            <a:ln>
              <a:noFill/>
            </a:ln>
          </p:spPr>
        </p:pic>
        <p:cxnSp>
          <p:nvCxnSpPr>
            <p:cNvPr id="13" name="Straight Connector 12"/>
            <p:cNvCxnSpPr/>
            <p:nvPr userDrawn="1"/>
          </p:nvCxnSpPr>
          <p:spPr bwMode="auto">
            <a:xfrm>
              <a:off x="3609903" y="8560019"/>
              <a:ext cx="0" cy="51167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spTree>
    <p:extLst>
      <p:ext uri="{BB962C8B-B14F-4D97-AF65-F5344CB8AC3E}">
        <p14:creationId xmlns:p14="http://schemas.microsoft.com/office/powerpoint/2010/main" val="481281879"/>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Lst>
  <p:timing>
    <p:tnLst>
      <p:par>
        <p:cTn id="1" dur="indefinite" restart="never" nodeType="tmRoot"/>
      </p:par>
    </p:tnLst>
  </p:timing>
  <p:hf hdr="0" ftr="0" dt="0"/>
  <p:txStyles>
    <p:titleStyle>
      <a:lvl1pPr algn="ctr" defTabSz="1463040" rtl="0" eaLnBrk="1" latinLnBrk="0" hangingPunct="1">
        <a:spcBef>
          <a:spcPct val="0"/>
        </a:spcBef>
        <a:buNone/>
        <a:defRPr lang="en-US" sz="4500" kern="1200" dirty="0" smtClean="0">
          <a:solidFill>
            <a:srgbClr val="231F20"/>
          </a:solidFill>
          <a:latin typeface="Verdana" pitchFamily="34" charset="0"/>
          <a:ea typeface="ＭＳ Ｐゴシック" charset="-128"/>
          <a:cs typeface="+mj-cs"/>
        </a:defRPr>
      </a:lvl1pPr>
    </p:titleStyle>
    <p:bodyStyle>
      <a:lvl1pPr marL="548640" indent="-548640" algn="l" defTabSz="1463040" rtl="0" eaLnBrk="1" latinLnBrk="0" hangingPunct="1">
        <a:spcBef>
          <a:spcPct val="20000"/>
        </a:spcBef>
        <a:buFont typeface="Arial" pitchFamily="34" charset="0"/>
        <a:buNone/>
        <a:defRPr sz="3800" kern="1200">
          <a:solidFill>
            <a:schemeClr val="tx1"/>
          </a:solidFill>
          <a:latin typeface="Verdana" pitchFamily="34" charset="0"/>
          <a:ea typeface="+mn-ea"/>
          <a:cs typeface="+mn-cs"/>
        </a:defRPr>
      </a:lvl1pPr>
      <a:lvl2pPr marL="1188720" indent="-457200" algn="l" defTabSz="1463040" rtl="0" eaLnBrk="1" latinLnBrk="0" hangingPunct="1">
        <a:spcBef>
          <a:spcPct val="20000"/>
        </a:spcBef>
        <a:buClr>
          <a:srgbClr val="ADAFB2"/>
        </a:buClr>
        <a:buFont typeface="Wingdings" pitchFamily="2" charset="2"/>
        <a:buChar char="§"/>
        <a:defRPr sz="3800" kern="1200">
          <a:solidFill>
            <a:schemeClr val="tx1"/>
          </a:solidFill>
          <a:latin typeface="Verdana" pitchFamily="34" charset="0"/>
          <a:ea typeface="+mn-ea"/>
          <a:cs typeface="+mn-cs"/>
        </a:defRPr>
      </a:lvl2pPr>
      <a:lvl3pPr marL="1828800" indent="-365760" algn="l" defTabSz="1463040" rtl="0" eaLnBrk="1" latinLnBrk="0" hangingPunct="1">
        <a:spcBef>
          <a:spcPct val="20000"/>
        </a:spcBef>
        <a:buClr>
          <a:srgbClr val="ADAFB2"/>
        </a:buClr>
        <a:buFont typeface="Wingdings" pitchFamily="2" charset="2"/>
        <a:buChar char="§"/>
        <a:defRPr sz="3200" kern="1200">
          <a:solidFill>
            <a:schemeClr val="tx1"/>
          </a:solidFill>
          <a:latin typeface="Verdana" pitchFamily="34" charset="0"/>
          <a:ea typeface="+mn-ea"/>
          <a:cs typeface="+mn-cs"/>
        </a:defRPr>
      </a:lvl3pPr>
      <a:lvl4pPr marL="256032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4pPr>
      <a:lvl5pPr marL="329184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p:bodyStyle>
    <p:other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Enterprise_architecture"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en.wikipedia.org/wiki/Architecture_framewor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ideo" Target="file:///C:\Users\Keertee\Downloads\TOGAF%209.1.mp4"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www.itil-officialsite.com/home/home.asp"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3.emf"/><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ideo" Target="file:///C:\Users\Keertee\Downloads\Why%20Enterprise%20Architecture-.mp4"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body" sz="quarter" idx="11"/>
          </p:nvPr>
        </p:nvSpPr>
        <p:spPr/>
        <p:txBody>
          <a:bodyPr/>
          <a:lstStyle/>
          <a:p>
            <a:r>
              <a:rPr lang="en-US" dirty="0" err="1" smtClean="0"/>
              <a:t>Padmajeet</a:t>
            </a:r>
            <a:r>
              <a:rPr lang="en-US" dirty="0" smtClean="0"/>
              <a:t> </a:t>
            </a:r>
            <a:r>
              <a:rPr lang="en-US" dirty="0" err="1" smtClean="0"/>
              <a:t>Mhaske</a:t>
            </a:r>
            <a:endParaRPr lang="en-US" dirty="0"/>
          </a:p>
        </p:txBody>
      </p:sp>
      <p:sp>
        <p:nvSpPr>
          <p:cNvPr id="12" name="Title 11"/>
          <p:cNvSpPr>
            <a:spLocks noGrp="1"/>
          </p:cNvSpPr>
          <p:nvPr>
            <p:ph type="title"/>
          </p:nvPr>
        </p:nvSpPr>
        <p:spPr/>
        <p:txBody>
          <a:bodyPr/>
          <a:lstStyle/>
          <a:p>
            <a:r>
              <a:rPr lang="en-US" dirty="0" smtClean="0"/>
              <a:t>TOGAF 9.1 Introduction</a:t>
            </a:r>
            <a:endParaRPr lang="en-US" dirty="0"/>
          </a:p>
        </p:txBody>
      </p:sp>
    </p:spTree>
    <p:extLst>
      <p:ext uri="{BB962C8B-B14F-4D97-AF65-F5344CB8AC3E}">
        <p14:creationId xmlns:p14="http://schemas.microsoft.com/office/powerpoint/2010/main" val="1652481749"/>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Enterprise Architecture Framework?</a:t>
            </a:r>
            <a:endParaRPr lang="en-US" dirty="0"/>
          </a:p>
        </p:txBody>
      </p:sp>
      <p:pic>
        <p:nvPicPr>
          <p:cNvPr id="3074" name="Picture 2" descr="https://upload.wikimedia.org/wikipedia/commons/0/03/Evolution_of_Enterprise_Architecture_Frameworks.jpg"/>
          <p:cNvPicPr>
            <a:picLocks noChangeAspect="1" noChangeArrowheads="1"/>
          </p:cNvPicPr>
          <p:nvPr/>
        </p:nvPicPr>
        <p:blipFill>
          <a:blip r:embed="rId2"/>
          <a:srcRect/>
          <a:stretch>
            <a:fillRect/>
          </a:stretch>
        </p:blipFill>
        <p:spPr bwMode="auto">
          <a:xfrm>
            <a:off x="6140141" y="1115568"/>
            <a:ext cx="10319059" cy="7278623"/>
          </a:xfrm>
          <a:prstGeom prst="rect">
            <a:avLst/>
          </a:prstGeom>
          <a:noFill/>
        </p:spPr>
      </p:pic>
      <p:sp>
        <p:nvSpPr>
          <p:cNvPr id="5" name="TextBox 4"/>
          <p:cNvSpPr txBox="1"/>
          <p:nvPr/>
        </p:nvSpPr>
        <p:spPr>
          <a:xfrm>
            <a:off x="548640" y="1170432"/>
            <a:ext cx="5157216" cy="6863417"/>
          </a:xfrm>
          <a:prstGeom prst="rect">
            <a:avLst/>
          </a:prstGeom>
          <a:noFill/>
        </p:spPr>
        <p:txBody>
          <a:bodyPr wrap="square" rtlCol="0">
            <a:spAutoFit/>
          </a:bodyPr>
          <a:lstStyle/>
          <a:p>
            <a:r>
              <a:rPr lang="en-US" sz="2000" dirty="0" smtClean="0"/>
              <a:t>An </a:t>
            </a:r>
            <a:r>
              <a:rPr lang="en-US" sz="2000" b="1" dirty="0" smtClean="0"/>
              <a:t>enterprise architecture framework</a:t>
            </a:r>
            <a:r>
              <a:rPr lang="en-US" sz="2000" dirty="0" smtClean="0"/>
              <a:t> (</a:t>
            </a:r>
            <a:r>
              <a:rPr lang="en-US" sz="2000" b="1" dirty="0" smtClean="0"/>
              <a:t>EA framework</a:t>
            </a:r>
            <a:r>
              <a:rPr lang="en-US" sz="2000" dirty="0" smtClean="0"/>
              <a:t>) defines how to create and use an </a:t>
            </a:r>
            <a:r>
              <a:rPr lang="en-US" sz="2000" dirty="0" smtClean="0">
                <a:hlinkClick r:id="rId3" tooltip="Enterprise architecture"/>
              </a:rPr>
              <a:t>enterprise architecture</a:t>
            </a:r>
            <a:r>
              <a:rPr lang="en-US" sz="2000" dirty="0" smtClean="0"/>
              <a:t>. </a:t>
            </a:r>
          </a:p>
          <a:p>
            <a:endParaRPr lang="en-US" sz="2000" dirty="0" smtClean="0"/>
          </a:p>
          <a:p>
            <a:r>
              <a:rPr lang="en-US" sz="2000" dirty="0" smtClean="0"/>
              <a:t>An </a:t>
            </a:r>
            <a:r>
              <a:rPr lang="en-US" sz="2000" dirty="0" smtClean="0">
                <a:hlinkClick r:id="rId4" tooltip="Architecture framework"/>
              </a:rPr>
              <a:t>architecture framework</a:t>
            </a:r>
            <a:r>
              <a:rPr lang="en-US" sz="2000" dirty="0" smtClean="0"/>
              <a:t> provides principles and practices for creating and using the architecture description of a system. </a:t>
            </a:r>
          </a:p>
          <a:p>
            <a:r>
              <a:rPr lang="en-US" sz="2000" dirty="0" smtClean="0"/>
              <a:t>It structures architects' thinking by dividing the architecture description into domains, layers, or views, and offers models - typically matrices and diagrams - for documenting each view. </a:t>
            </a:r>
          </a:p>
          <a:p>
            <a:r>
              <a:rPr lang="en-US" sz="2000" dirty="0" smtClean="0"/>
              <a:t>This allows for making systemic design decisions on all the components of the system and making long-term decisions around new design requirements, sustainability, and support.</a:t>
            </a:r>
            <a:endParaRPr lang="en-US" sz="2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OGAF 9.1.mp4">
            <a:hlinkClick r:id="" action="ppaction://media"/>
          </p:cNvPr>
          <p:cNvPicPr>
            <a:picLocks noRot="1" noChangeAspect="1"/>
          </p:cNvPicPr>
          <p:nvPr>
            <a:videoFile r:link="rId1"/>
          </p:nvPr>
        </p:nvPicPr>
        <p:blipFill>
          <a:blip r:embed="rId3"/>
          <a:stretch>
            <a:fillRect/>
          </a:stretch>
        </p:blipFill>
        <p:spPr>
          <a:xfrm>
            <a:off x="0" y="-365989"/>
            <a:ext cx="16459200" cy="9919892"/>
          </a:xfrm>
          <a:prstGeom prst="rect">
            <a:avLst/>
          </a:prstGeom>
        </p:spPr>
      </p:pic>
      <p:sp>
        <p:nvSpPr>
          <p:cNvPr id="2" name="Title 1"/>
          <p:cNvSpPr>
            <a:spLocks noGrp="1"/>
          </p:cNvSpPr>
          <p:nvPr>
            <p:ph type="title"/>
          </p:nvPr>
        </p:nvSpPr>
        <p:spPr/>
        <p:txBody>
          <a:bodyPr/>
          <a:lstStyle/>
          <a:p>
            <a:r>
              <a:rPr smtClean="0"/>
              <a:t>What is TOGAF 9.1</a:t>
            </a:r>
            <a:endParaRPr 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Architecture?</a:t>
            </a:r>
            <a:endParaRPr lang="en-US" dirty="0"/>
          </a:p>
        </p:txBody>
      </p:sp>
      <p:sp>
        <p:nvSpPr>
          <p:cNvPr id="4" name="TextBox 3"/>
          <p:cNvSpPr txBox="1"/>
          <p:nvPr/>
        </p:nvSpPr>
        <p:spPr>
          <a:xfrm>
            <a:off x="493776" y="1152144"/>
            <a:ext cx="8065008" cy="538609"/>
          </a:xfrm>
          <a:prstGeom prst="rect">
            <a:avLst/>
          </a:prstGeom>
          <a:noFill/>
        </p:spPr>
        <p:txBody>
          <a:bodyPr wrap="square" rtlCol="0">
            <a:spAutoFit/>
          </a:bodyPr>
          <a:lstStyle/>
          <a:p>
            <a:endParaRPr lang="en-US" dirty="0"/>
          </a:p>
        </p:txBody>
      </p:sp>
      <p:sp>
        <p:nvSpPr>
          <p:cNvPr id="5" name="TextBox 4"/>
          <p:cNvSpPr txBox="1"/>
          <p:nvPr/>
        </p:nvSpPr>
        <p:spPr>
          <a:xfrm>
            <a:off x="518160" y="1213104"/>
            <a:ext cx="8241792" cy="538609"/>
          </a:xfrm>
          <a:prstGeom prst="rect">
            <a:avLst/>
          </a:prstGeom>
          <a:noFill/>
        </p:spPr>
        <p:txBody>
          <a:bodyPr wrap="square" rtlCol="0">
            <a:spAutoFit/>
          </a:bodyPr>
          <a:lstStyle/>
          <a:p>
            <a:endParaRPr lang="en-US" dirty="0"/>
          </a:p>
        </p:txBody>
      </p:sp>
      <p:pic>
        <p:nvPicPr>
          <p:cNvPr id="2050" name="Picture 2"/>
          <p:cNvPicPr>
            <a:picLocks noChangeAspect="1" noChangeArrowheads="1"/>
          </p:cNvPicPr>
          <p:nvPr/>
        </p:nvPicPr>
        <p:blipFill>
          <a:blip r:embed="rId2"/>
          <a:srcRect l="11628" t="46500" r="43816" b="26500"/>
          <a:stretch>
            <a:fillRect/>
          </a:stretch>
        </p:blipFill>
        <p:spPr bwMode="auto">
          <a:xfrm>
            <a:off x="7790687" y="1664208"/>
            <a:ext cx="8159157" cy="27797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Blocks Game</a:t>
            </a:r>
            <a:endParaRPr lang="en-US" dirty="0"/>
          </a:p>
        </p:txBody>
      </p:sp>
      <p:sp>
        <p:nvSpPr>
          <p:cNvPr id="5" name="Title 1"/>
          <p:cNvSpPr txBox="1">
            <a:spLocks/>
          </p:cNvSpPr>
          <p:nvPr/>
        </p:nvSpPr>
        <p:spPr>
          <a:xfrm>
            <a:off x="285750" y="1003301"/>
            <a:ext cx="7715250" cy="2025649"/>
          </a:xfrm>
          <a:prstGeom prst="rect">
            <a:avLst/>
          </a:prstGeom>
        </p:spPr>
        <p:txBody>
          <a:bodyPr vert="horz" lIns="0" tIns="73152" rIns="146304" bIns="73152" rtlCol="0" anchor="ctr">
            <a:noAutofit/>
          </a:bodyPr>
          <a:lstStyle>
            <a:lvl1pPr algn="l" defTabSz="1463040" rtl="0" eaLnBrk="1" latinLnBrk="0" hangingPunct="1">
              <a:spcBef>
                <a:spcPct val="0"/>
              </a:spcBef>
              <a:buNone/>
              <a:defRPr kumimoji="0" lang="en-US" sz="3200" b="0" i="0" u="none" strike="noStrike" kern="0" cap="none" spc="0" normalizeH="0" baseline="0" dirty="0">
                <a:ln>
                  <a:noFill/>
                </a:ln>
                <a:solidFill>
                  <a:srgbClr val="3D97BB"/>
                </a:solidFill>
                <a:effectLst/>
                <a:uLnTx/>
                <a:uFillTx/>
                <a:latin typeface="Verdana" pitchFamily="34" charset="0"/>
                <a:ea typeface="Verdana" pitchFamily="34" charset="0"/>
                <a:cs typeface="Verdana" panose="020B0604030504040204" pitchFamily="34" charset="0"/>
              </a:defRPr>
            </a:lvl1pPr>
          </a:lstStyle>
          <a:p>
            <a:pPr marL="457200" indent="-457200">
              <a:buFont typeface="Arial" pitchFamily="34" charset="0"/>
              <a:buChar char="•"/>
            </a:pPr>
            <a:r>
              <a:rPr lang="en-US" dirty="0" smtClean="0"/>
              <a:t>Enterprise Architecture as a Building Block game</a:t>
            </a:r>
            <a:endParaRPr lang="en-US" dirty="0"/>
          </a:p>
        </p:txBody>
      </p:sp>
      <p:pic>
        <p:nvPicPr>
          <p:cNvPr id="1030" name="Picture 6" descr="Image result for building blocks building lego"/>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3950" y="904875"/>
            <a:ext cx="14173200" cy="797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76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AutoShape 2"/>
          <p:cNvSpPr>
            <a:spLocks noChangeArrowheads="1"/>
          </p:cNvSpPr>
          <p:nvPr/>
        </p:nvSpPr>
        <p:spPr bwMode="auto">
          <a:xfrm>
            <a:off x="2880360" y="5892800"/>
            <a:ext cx="11247120" cy="2641600"/>
          </a:xfrm>
          <a:prstGeom prst="roundRect">
            <a:avLst>
              <a:gd name="adj" fmla="val 16667"/>
            </a:avLst>
          </a:prstGeom>
          <a:solidFill>
            <a:srgbClr val="C0C0C0">
              <a:alpha val="50000"/>
            </a:srgbClr>
          </a:solidFill>
          <a:ln w="12700">
            <a:solidFill>
              <a:schemeClr val="bg2"/>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lIns="6291072" tIns="0" rIns="146304" bIns="73152" anchor="b"/>
          <a:lstStyle/>
          <a:p>
            <a:pPr algn="ctr"/>
            <a:r>
              <a:rPr lang="en-US" sz="2200" dirty="0">
                <a:latin typeface="Arial" charset="0"/>
              </a:rPr>
              <a:t>TOGAF Enterprise Continuum &amp; Tools</a:t>
            </a:r>
          </a:p>
        </p:txBody>
      </p:sp>
      <p:sp>
        <p:nvSpPr>
          <p:cNvPr id="4" name="AutoShape 3"/>
          <p:cNvSpPr>
            <a:spLocks noChangeArrowheads="1"/>
          </p:cNvSpPr>
          <p:nvPr/>
        </p:nvSpPr>
        <p:spPr bwMode="auto">
          <a:xfrm>
            <a:off x="2606040" y="3149600"/>
            <a:ext cx="11247120" cy="2641600"/>
          </a:xfrm>
          <a:prstGeom prst="roundRect">
            <a:avLst>
              <a:gd name="adj" fmla="val 16667"/>
            </a:avLst>
          </a:prstGeom>
          <a:solidFill>
            <a:srgbClr val="C0C0C0">
              <a:alpha val="50000"/>
            </a:srgbClr>
          </a:solidFill>
          <a:ln w="12700">
            <a:solidFill>
              <a:schemeClr val="bg2"/>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lIns="6583680" tIns="0" rIns="146304" bIns="73152" anchor="b"/>
          <a:lstStyle/>
          <a:p>
            <a:pPr algn="ctr"/>
            <a:r>
              <a:rPr lang="en-US" sz="2200">
                <a:latin typeface="Arial" charset="0"/>
              </a:rPr>
              <a:t>TOGAF ADM &amp; </a:t>
            </a:r>
          </a:p>
          <a:p>
            <a:pPr algn="ctr"/>
            <a:r>
              <a:rPr lang="en-US" sz="2200">
                <a:latin typeface="Arial" charset="0"/>
              </a:rPr>
              <a:t>Content Framework </a:t>
            </a:r>
          </a:p>
        </p:txBody>
      </p:sp>
      <p:sp>
        <p:nvSpPr>
          <p:cNvPr id="5" name="Rectangle 4"/>
          <p:cNvSpPr>
            <a:spLocks noChangeArrowheads="1"/>
          </p:cNvSpPr>
          <p:nvPr/>
        </p:nvSpPr>
        <p:spPr bwMode="auto">
          <a:xfrm>
            <a:off x="822960" y="1727200"/>
            <a:ext cx="15224760" cy="406400"/>
          </a:xfrm>
          <a:prstGeom prst="rect">
            <a:avLst/>
          </a:prstGeom>
          <a:solidFill>
            <a:schemeClr val="bg1"/>
          </a:solidFill>
          <a:ln>
            <a:noFill/>
          </a:ln>
          <a:effectLst/>
          <a:extLs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lIns="146304" tIns="73152" rIns="146304" bIns="73152" anchor="ctr"/>
          <a:lstStyle/>
          <a:p>
            <a:endParaRPr lang="en-US"/>
          </a:p>
        </p:txBody>
      </p:sp>
      <p:sp>
        <p:nvSpPr>
          <p:cNvPr id="6" name="AutoShape 5"/>
          <p:cNvSpPr>
            <a:spLocks noChangeArrowheads="1"/>
          </p:cNvSpPr>
          <p:nvPr/>
        </p:nvSpPr>
        <p:spPr bwMode="auto">
          <a:xfrm>
            <a:off x="2606040" y="304800"/>
            <a:ext cx="11247120" cy="2743200"/>
          </a:xfrm>
          <a:prstGeom prst="roundRect">
            <a:avLst>
              <a:gd name="adj" fmla="val 16667"/>
            </a:avLst>
          </a:prstGeom>
          <a:solidFill>
            <a:srgbClr val="C0C0C0">
              <a:alpha val="50000"/>
            </a:srgbClr>
          </a:solidFill>
          <a:ln w="12700">
            <a:solidFill>
              <a:schemeClr val="bg2"/>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0" rIns="146304" bIns="73152"/>
          <a:lstStyle/>
          <a:p>
            <a:pPr algn="ctr"/>
            <a:r>
              <a:rPr lang="en-US" sz="2200">
                <a:latin typeface="Arial" charset="0"/>
              </a:rPr>
              <a:t>TOGAF Capability Framework </a:t>
            </a:r>
          </a:p>
        </p:txBody>
      </p:sp>
      <p:sp>
        <p:nvSpPr>
          <p:cNvPr id="7" name="AutoShape 6"/>
          <p:cNvSpPr>
            <a:spLocks noChangeArrowheads="1"/>
          </p:cNvSpPr>
          <p:nvPr/>
        </p:nvSpPr>
        <p:spPr bwMode="auto">
          <a:xfrm>
            <a:off x="6035040" y="3352800"/>
            <a:ext cx="4389120" cy="1949451"/>
          </a:xfrm>
          <a:prstGeom prst="roundRect">
            <a:avLst>
              <a:gd name="adj" fmla="val 16667"/>
            </a:avLst>
          </a:prstGeom>
          <a:gradFill rotWithShape="0">
            <a:gsLst>
              <a:gs pos="0">
                <a:srgbClr val="FFFF66"/>
              </a:gs>
              <a:gs pos="100000">
                <a:srgbClr val="FF9900"/>
              </a:gs>
            </a:gsLst>
            <a:path path="shape">
              <a:fillToRect l="50000" t="50000" r="50000" b="50000"/>
            </a:path>
          </a:gradFill>
          <a:ln w="31750">
            <a:solidFill>
              <a:schemeClr val="bg2"/>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lstStyle/>
          <a:p>
            <a:pPr algn="ctr"/>
            <a:r>
              <a:rPr lang="en-US" sz="2200">
                <a:latin typeface="Arial" charset="0"/>
              </a:rPr>
              <a:t>Architecture Development Method (Part II)</a:t>
            </a:r>
          </a:p>
        </p:txBody>
      </p:sp>
      <p:sp>
        <p:nvSpPr>
          <p:cNvPr id="8" name="AutoShape 7"/>
          <p:cNvSpPr>
            <a:spLocks noChangeArrowheads="1"/>
          </p:cNvSpPr>
          <p:nvPr/>
        </p:nvSpPr>
        <p:spPr bwMode="auto">
          <a:xfrm>
            <a:off x="6035040" y="895351"/>
            <a:ext cx="4389120" cy="1949449"/>
          </a:xfrm>
          <a:prstGeom prst="roundRect">
            <a:avLst>
              <a:gd name="adj" fmla="val 16667"/>
            </a:avLst>
          </a:prstGeom>
          <a:gradFill rotWithShape="0">
            <a:gsLst>
              <a:gs pos="0">
                <a:srgbClr val="FFFF66"/>
              </a:gs>
              <a:gs pos="100000">
                <a:srgbClr val="FF9900"/>
              </a:gs>
            </a:gsLst>
            <a:path path="shape">
              <a:fillToRect l="50000" t="50000" r="50000" b="50000"/>
            </a:path>
          </a:gradFill>
          <a:ln w="31750">
            <a:solidFill>
              <a:schemeClr val="bg2"/>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nchor="ctr"/>
          <a:lstStyle/>
          <a:p>
            <a:pPr algn="ctr"/>
            <a:r>
              <a:rPr lang="en-US" sz="2200">
                <a:latin typeface="Arial" charset="0"/>
              </a:rPr>
              <a:t>Architecture Capability Framework (Part VII)</a:t>
            </a:r>
          </a:p>
        </p:txBody>
      </p:sp>
      <p:sp>
        <p:nvSpPr>
          <p:cNvPr id="9" name="AutoShape 8"/>
          <p:cNvSpPr>
            <a:spLocks noChangeArrowheads="1"/>
          </p:cNvSpPr>
          <p:nvPr/>
        </p:nvSpPr>
        <p:spPr bwMode="auto">
          <a:xfrm>
            <a:off x="6035040" y="6178552"/>
            <a:ext cx="4389120" cy="1949449"/>
          </a:xfrm>
          <a:prstGeom prst="roundRect">
            <a:avLst>
              <a:gd name="adj" fmla="val 16667"/>
            </a:avLst>
          </a:prstGeom>
          <a:gradFill rotWithShape="0">
            <a:gsLst>
              <a:gs pos="0">
                <a:srgbClr val="FFFF66"/>
              </a:gs>
              <a:gs pos="100000">
                <a:srgbClr val="FF9900"/>
              </a:gs>
            </a:gsLst>
            <a:path path="shape">
              <a:fillToRect l="50000" t="50000" r="50000" b="50000"/>
            </a:path>
          </a:gradFill>
          <a:ln w="31750">
            <a:solidFill>
              <a:schemeClr val="bg2"/>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lstStyle/>
          <a:p>
            <a:pPr algn="ctr"/>
            <a:r>
              <a:rPr lang="en-US" sz="2200">
                <a:latin typeface="Arial" charset="0"/>
              </a:rPr>
              <a:t>Enterprise Continuum &amp; Tools (Part V)</a:t>
            </a:r>
          </a:p>
        </p:txBody>
      </p:sp>
      <p:sp>
        <p:nvSpPr>
          <p:cNvPr id="10" name="AutoShape 9"/>
          <p:cNvSpPr>
            <a:spLocks noChangeArrowheads="1"/>
          </p:cNvSpPr>
          <p:nvPr/>
        </p:nvSpPr>
        <p:spPr bwMode="auto">
          <a:xfrm>
            <a:off x="6172200" y="4165600"/>
            <a:ext cx="4114800" cy="812800"/>
          </a:xfrm>
          <a:prstGeom prst="roundRect">
            <a:avLst>
              <a:gd name="adj" fmla="val 16667"/>
            </a:avLst>
          </a:prstGeom>
          <a:gradFill rotWithShape="0">
            <a:gsLst>
              <a:gs pos="0">
                <a:srgbClr val="FFFF66"/>
              </a:gs>
              <a:gs pos="100000">
                <a:srgbClr val="FFFF66"/>
              </a:gs>
            </a:gsLst>
            <a:path path="shape">
              <a:fillToRect l="50000" t="50000" r="50000" b="50000"/>
            </a:path>
          </a:gradFill>
          <a:ln w="31750">
            <a:solidFill>
              <a:schemeClr val="bg2"/>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lstStyle/>
          <a:p>
            <a:pPr algn="ctr"/>
            <a:r>
              <a:rPr lang="en-US" sz="2200">
                <a:latin typeface="Arial" charset="0"/>
              </a:rPr>
              <a:t>ADM Guidelines &amp; Techniques (Part III)</a:t>
            </a:r>
          </a:p>
        </p:txBody>
      </p:sp>
      <p:sp>
        <p:nvSpPr>
          <p:cNvPr id="11" name="AutoShape 10"/>
          <p:cNvSpPr>
            <a:spLocks noChangeArrowheads="1"/>
          </p:cNvSpPr>
          <p:nvPr/>
        </p:nvSpPr>
        <p:spPr bwMode="auto">
          <a:xfrm>
            <a:off x="6583680" y="5080000"/>
            <a:ext cx="3429000" cy="1219200"/>
          </a:xfrm>
          <a:prstGeom prst="roundRect">
            <a:avLst>
              <a:gd name="adj" fmla="val 16667"/>
            </a:avLst>
          </a:prstGeom>
          <a:gradFill rotWithShape="0">
            <a:gsLst>
              <a:gs pos="0">
                <a:srgbClr val="FFFF66"/>
              </a:gs>
              <a:gs pos="100000">
                <a:srgbClr val="FFFF66"/>
              </a:gs>
            </a:gsLst>
            <a:path path="shape">
              <a:fillToRect l="50000" t="50000" r="50000" b="50000"/>
            </a:path>
          </a:gradFill>
          <a:ln w="31750">
            <a:solidFill>
              <a:schemeClr val="bg2"/>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nchor="ctr"/>
          <a:lstStyle/>
          <a:p>
            <a:pPr algn="ctr"/>
            <a:r>
              <a:rPr lang="en-US" sz="2200">
                <a:latin typeface="Arial" charset="0"/>
              </a:rPr>
              <a:t>Architecture Content Framework (Part IV)</a:t>
            </a:r>
          </a:p>
        </p:txBody>
      </p:sp>
      <p:sp>
        <p:nvSpPr>
          <p:cNvPr id="12" name="AutoShape 11"/>
          <p:cNvSpPr>
            <a:spLocks noChangeArrowheads="1"/>
          </p:cNvSpPr>
          <p:nvPr/>
        </p:nvSpPr>
        <p:spPr bwMode="auto">
          <a:xfrm>
            <a:off x="6172200" y="7010400"/>
            <a:ext cx="4114800" cy="812800"/>
          </a:xfrm>
          <a:prstGeom prst="roundRect">
            <a:avLst>
              <a:gd name="adj" fmla="val 16667"/>
            </a:avLst>
          </a:prstGeom>
          <a:gradFill rotWithShape="0">
            <a:gsLst>
              <a:gs pos="0">
                <a:srgbClr val="FFFF66"/>
              </a:gs>
              <a:gs pos="100000">
                <a:srgbClr val="FFFF66"/>
              </a:gs>
            </a:gsLst>
            <a:path path="shape">
              <a:fillToRect l="50000" t="50000" r="50000" b="50000"/>
            </a:path>
          </a:gradFill>
          <a:ln w="31750">
            <a:solidFill>
              <a:schemeClr val="bg2"/>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lstStyle/>
          <a:p>
            <a:pPr algn="ctr"/>
            <a:r>
              <a:rPr lang="en-US" sz="2200">
                <a:latin typeface="Arial" charset="0"/>
              </a:rPr>
              <a:t>TOGAF Reference Models (Part VI)</a:t>
            </a:r>
          </a:p>
        </p:txBody>
      </p:sp>
      <p:sp>
        <p:nvSpPr>
          <p:cNvPr id="13" name="Line 12"/>
          <p:cNvSpPr>
            <a:spLocks noChangeShapeType="1"/>
          </p:cNvSpPr>
          <p:nvPr/>
        </p:nvSpPr>
        <p:spPr bwMode="auto">
          <a:xfrm>
            <a:off x="8229600" y="2844800"/>
            <a:ext cx="0" cy="508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lIns="146304" tIns="73152" rIns="146304" bIns="73152" anchor="ctr"/>
          <a:lstStyle/>
          <a:p>
            <a:endParaRPr lang="en-US"/>
          </a:p>
        </p:txBody>
      </p:sp>
      <p:sp>
        <p:nvSpPr>
          <p:cNvPr id="14" name="AutoShape 13"/>
          <p:cNvSpPr>
            <a:spLocks noChangeArrowheads="1"/>
          </p:cNvSpPr>
          <p:nvPr/>
        </p:nvSpPr>
        <p:spPr bwMode="auto">
          <a:xfrm>
            <a:off x="411480" y="1219200"/>
            <a:ext cx="2606040" cy="6908800"/>
          </a:xfrm>
          <a:prstGeom prst="roundRect">
            <a:avLst>
              <a:gd name="adj" fmla="val 16667"/>
            </a:avLst>
          </a:prstGeom>
          <a:gradFill rotWithShape="0">
            <a:gsLst>
              <a:gs pos="0">
                <a:schemeClr val="bg2"/>
              </a:gs>
              <a:gs pos="50000">
                <a:schemeClr val="bg1"/>
              </a:gs>
              <a:gs pos="100000">
                <a:schemeClr val="bg2"/>
              </a:gs>
            </a:gsLst>
            <a:lin ang="5400000" scaled="1"/>
          </a:gradFill>
          <a:ln w="31750">
            <a:solidFill>
              <a:schemeClr val="bg2"/>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nchor="ctr"/>
          <a:lstStyle/>
          <a:p>
            <a:pPr algn="ctr"/>
            <a:r>
              <a:rPr lang="en-US" sz="2200">
                <a:latin typeface="Arial" charset="0"/>
              </a:rPr>
              <a:t>Business Vision and Drivers</a:t>
            </a:r>
          </a:p>
        </p:txBody>
      </p:sp>
      <p:sp>
        <p:nvSpPr>
          <p:cNvPr id="15" name="AutoShape 14"/>
          <p:cNvSpPr>
            <a:spLocks noChangeArrowheads="1"/>
          </p:cNvSpPr>
          <p:nvPr/>
        </p:nvSpPr>
        <p:spPr bwMode="auto">
          <a:xfrm>
            <a:off x="13441680" y="1219200"/>
            <a:ext cx="2606040" cy="6908800"/>
          </a:xfrm>
          <a:prstGeom prst="roundRect">
            <a:avLst>
              <a:gd name="adj" fmla="val 16667"/>
            </a:avLst>
          </a:prstGeom>
          <a:gradFill rotWithShape="0">
            <a:gsLst>
              <a:gs pos="0">
                <a:schemeClr val="bg2"/>
              </a:gs>
              <a:gs pos="50000">
                <a:schemeClr val="bg1"/>
              </a:gs>
              <a:gs pos="100000">
                <a:schemeClr val="bg2"/>
              </a:gs>
            </a:gsLst>
            <a:lin ang="5400000" scaled="1"/>
          </a:gradFill>
          <a:ln w="31750">
            <a:solidFill>
              <a:schemeClr val="bg2"/>
            </a:solidFill>
            <a:round/>
            <a:headEnd/>
            <a:tailEnd/>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nchor="ctr"/>
          <a:lstStyle/>
          <a:p>
            <a:pPr algn="ctr"/>
            <a:r>
              <a:rPr lang="en-US" sz="2200">
                <a:latin typeface="Arial" charset="0"/>
              </a:rPr>
              <a:t>Business Capabilities</a:t>
            </a:r>
          </a:p>
        </p:txBody>
      </p:sp>
      <p:grpSp>
        <p:nvGrpSpPr>
          <p:cNvPr id="16" name="Group 15"/>
          <p:cNvGrpSpPr>
            <a:grpSpLocks/>
          </p:cNvGrpSpPr>
          <p:nvPr/>
        </p:nvGrpSpPr>
        <p:grpSpPr bwMode="auto">
          <a:xfrm>
            <a:off x="2743200" y="6807203"/>
            <a:ext cx="3566160" cy="823384"/>
            <a:chOff x="960" y="3216"/>
            <a:chExt cx="1248" cy="389"/>
          </a:xfrm>
        </p:grpSpPr>
        <p:sp>
          <p:nvSpPr>
            <p:cNvPr id="17" name="Line 16"/>
            <p:cNvSpPr>
              <a:spLocks noChangeShapeType="1"/>
            </p:cNvSpPr>
            <p:nvPr/>
          </p:nvSpPr>
          <p:spPr bwMode="auto">
            <a:xfrm flipH="1">
              <a:off x="1056" y="3399"/>
              <a:ext cx="10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en-US"/>
            </a:p>
          </p:txBody>
        </p:sp>
        <p:sp>
          <p:nvSpPr>
            <p:cNvPr id="18" name="Text Box 17"/>
            <p:cNvSpPr txBox="1">
              <a:spLocks noChangeArrowheads="1"/>
            </p:cNvSpPr>
            <p:nvPr/>
          </p:nvSpPr>
          <p:spPr bwMode="auto">
            <a:xfrm>
              <a:off x="960" y="3216"/>
              <a:ext cx="1248"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algn="ctr">
                <a:spcBef>
                  <a:spcPct val="50000"/>
                </a:spcBef>
              </a:pPr>
              <a:r>
                <a:rPr lang="en-US" sz="1900" i="1">
                  <a:latin typeface="Arial" charset="0"/>
                </a:rPr>
                <a:t>Informs the Business </a:t>
              </a:r>
            </a:p>
            <a:p>
              <a:pPr algn="ctr">
                <a:spcBef>
                  <a:spcPct val="50000"/>
                </a:spcBef>
              </a:pPr>
              <a:r>
                <a:rPr lang="en-US" sz="1900" i="1">
                  <a:latin typeface="Arial" charset="0"/>
                </a:rPr>
                <a:t>of the current state</a:t>
              </a:r>
            </a:p>
          </p:txBody>
        </p:sp>
      </p:grpSp>
      <p:grpSp>
        <p:nvGrpSpPr>
          <p:cNvPr id="19" name="Group 18"/>
          <p:cNvGrpSpPr>
            <a:grpSpLocks/>
          </p:cNvGrpSpPr>
          <p:nvPr/>
        </p:nvGrpSpPr>
        <p:grpSpPr bwMode="auto">
          <a:xfrm>
            <a:off x="2743200" y="1320801"/>
            <a:ext cx="3566160" cy="1636184"/>
            <a:chOff x="960" y="624"/>
            <a:chExt cx="1248" cy="773"/>
          </a:xfrm>
        </p:grpSpPr>
        <p:grpSp>
          <p:nvGrpSpPr>
            <p:cNvPr id="20" name="Group 19"/>
            <p:cNvGrpSpPr>
              <a:grpSpLocks/>
            </p:cNvGrpSpPr>
            <p:nvPr/>
          </p:nvGrpSpPr>
          <p:grpSpPr bwMode="auto">
            <a:xfrm>
              <a:off x="960" y="1008"/>
              <a:ext cx="1248" cy="389"/>
              <a:chOff x="960" y="1008"/>
              <a:chExt cx="1248" cy="389"/>
            </a:xfrm>
          </p:grpSpPr>
          <p:sp>
            <p:nvSpPr>
              <p:cNvPr id="24" name="Line 20"/>
              <p:cNvSpPr>
                <a:spLocks noChangeShapeType="1"/>
              </p:cNvSpPr>
              <p:nvPr/>
            </p:nvSpPr>
            <p:spPr bwMode="auto">
              <a:xfrm flipH="1">
                <a:off x="1056" y="1200"/>
                <a:ext cx="10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en-US"/>
              </a:p>
            </p:txBody>
          </p:sp>
          <p:sp>
            <p:nvSpPr>
              <p:cNvPr id="25" name="Text Box 21"/>
              <p:cNvSpPr txBox="1">
                <a:spLocks noChangeArrowheads="1"/>
              </p:cNvSpPr>
              <p:nvPr/>
            </p:nvSpPr>
            <p:spPr bwMode="auto">
              <a:xfrm>
                <a:off x="960" y="1008"/>
                <a:ext cx="1248"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algn="ctr">
                  <a:spcBef>
                    <a:spcPct val="50000"/>
                  </a:spcBef>
                </a:pPr>
                <a:r>
                  <a:rPr lang="en-US" sz="1900" i="1">
                    <a:latin typeface="Arial" charset="0"/>
                  </a:rPr>
                  <a:t>Ensures Realization </a:t>
                </a:r>
              </a:p>
              <a:p>
                <a:pPr algn="ctr">
                  <a:spcBef>
                    <a:spcPct val="50000"/>
                  </a:spcBef>
                </a:pPr>
                <a:r>
                  <a:rPr lang="en-US" sz="1900" i="1">
                    <a:latin typeface="Arial" charset="0"/>
                  </a:rPr>
                  <a:t>of Business Vision</a:t>
                </a:r>
              </a:p>
            </p:txBody>
          </p:sp>
        </p:grpSp>
        <p:grpSp>
          <p:nvGrpSpPr>
            <p:cNvPr id="21" name="Group 22"/>
            <p:cNvGrpSpPr>
              <a:grpSpLocks/>
            </p:cNvGrpSpPr>
            <p:nvPr/>
          </p:nvGrpSpPr>
          <p:grpSpPr bwMode="auto">
            <a:xfrm>
              <a:off x="1056" y="624"/>
              <a:ext cx="1056" cy="182"/>
              <a:chOff x="1056" y="624"/>
              <a:chExt cx="1056" cy="182"/>
            </a:xfrm>
          </p:grpSpPr>
          <p:sp>
            <p:nvSpPr>
              <p:cNvPr id="22" name="Line 23"/>
              <p:cNvSpPr>
                <a:spLocks noChangeShapeType="1"/>
              </p:cNvSpPr>
              <p:nvPr/>
            </p:nvSpPr>
            <p:spPr bwMode="auto">
              <a:xfrm>
                <a:off x="1056" y="768"/>
                <a:ext cx="10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en-US"/>
              </a:p>
            </p:txBody>
          </p:sp>
          <p:sp>
            <p:nvSpPr>
              <p:cNvPr id="23" name="Text Box 24"/>
              <p:cNvSpPr txBox="1">
                <a:spLocks noChangeArrowheads="1"/>
              </p:cNvSpPr>
              <p:nvPr/>
            </p:nvSpPr>
            <p:spPr bwMode="auto">
              <a:xfrm>
                <a:off x="1104" y="624"/>
                <a:ext cx="960" cy="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algn="ctr">
                  <a:spcBef>
                    <a:spcPct val="50000"/>
                  </a:spcBef>
                </a:pPr>
                <a:r>
                  <a:rPr lang="en-US" sz="1900" i="1">
                    <a:latin typeface="Arial" charset="0"/>
                  </a:rPr>
                  <a:t>Informs the  capability</a:t>
                </a:r>
              </a:p>
            </p:txBody>
          </p:sp>
        </p:grpSp>
      </p:grpSp>
      <p:grpSp>
        <p:nvGrpSpPr>
          <p:cNvPr id="26" name="Group 25"/>
          <p:cNvGrpSpPr>
            <a:grpSpLocks/>
          </p:cNvGrpSpPr>
          <p:nvPr/>
        </p:nvGrpSpPr>
        <p:grpSpPr bwMode="auto">
          <a:xfrm>
            <a:off x="3017520" y="3454402"/>
            <a:ext cx="3154680" cy="1737784"/>
            <a:chOff x="1056" y="1632"/>
            <a:chExt cx="1104" cy="821"/>
          </a:xfrm>
        </p:grpSpPr>
        <p:grpSp>
          <p:nvGrpSpPr>
            <p:cNvPr id="27" name="Group 26"/>
            <p:cNvGrpSpPr>
              <a:grpSpLocks/>
            </p:cNvGrpSpPr>
            <p:nvPr/>
          </p:nvGrpSpPr>
          <p:grpSpPr bwMode="auto">
            <a:xfrm>
              <a:off x="1056" y="2064"/>
              <a:ext cx="1104" cy="389"/>
              <a:chOff x="1056" y="2064"/>
              <a:chExt cx="1104" cy="389"/>
            </a:xfrm>
          </p:grpSpPr>
          <p:sp>
            <p:nvSpPr>
              <p:cNvPr id="31" name="Line 27"/>
              <p:cNvSpPr>
                <a:spLocks noChangeShapeType="1"/>
              </p:cNvSpPr>
              <p:nvPr/>
            </p:nvSpPr>
            <p:spPr bwMode="auto">
              <a:xfrm flipH="1">
                <a:off x="1056" y="2256"/>
                <a:ext cx="10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en-US"/>
              </a:p>
            </p:txBody>
          </p:sp>
          <p:sp>
            <p:nvSpPr>
              <p:cNvPr id="32" name="Text Box 28"/>
              <p:cNvSpPr txBox="1">
                <a:spLocks noChangeArrowheads="1"/>
              </p:cNvSpPr>
              <p:nvPr/>
            </p:nvSpPr>
            <p:spPr bwMode="auto">
              <a:xfrm>
                <a:off x="1200" y="2064"/>
                <a:ext cx="960" cy="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algn="ctr">
                  <a:spcBef>
                    <a:spcPct val="50000"/>
                  </a:spcBef>
                </a:pPr>
                <a:r>
                  <a:rPr lang="en-US" sz="1900" i="1">
                    <a:latin typeface="Arial" charset="0"/>
                  </a:rPr>
                  <a:t>Refines</a:t>
                </a:r>
              </a:p>
              <a:p>
                <a:pPr algn="ctr">
                  <a:spcBef>
                    <a:spcPct val="50000"/>
                  </a:spcBef>
                </a:pPr>
                <a:r>
                  <a:rPr lang="en-US" sz="1900" i="1">
                    <a:latin typeface="Arial" charset="0"/>
                  </a:rPr>
                  <a:t>Understanding</a:t>
                </a:r>
              </a:p>
            </p:txBody>
          </p:sp>
        </p:grpSp>
        <p:grpSp>
          <p:nvGrpSpPr>
            <p:cNvPr id="28" name="Group 29"/>
            <p:cNvGrpSpPr>
              <a:grpSpLocks/>
            </p:cNvGrpSpPr>
            <p:nvPr/>
          </p:nvGrpSpPr>
          <p:grpSpPr bwMode="auto">
            <a:xfrm>
              <a:off x="1056" y="1632"/>
              <a:ext cx="1056" cy="320"/>
              <a:chOff x="1056" y="1632"/>
              <a:chExt cx="1056" cy="320"/>
            </a:xfrm>
          </p:grpSpPr>
          <p:sp>
            <p:nvSpPr>
              <p:cNvPr id="29" name="Line 30"/>
              <p:cNvSpPr>
                <a:spLocks noChangeShapeType="1"/>
              </p:cNvSpPr>
              <p:nvPr/>
            </p:nvSpPr>
            <p:spPr bwMode="auto">
              <a:xfrm>
                <a:off x="1056" y="1776"/>
                <a:ext cx="10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en-US"/>
              </a:p>
            </p:txBody>
          </p:sp>
          <p:sp>
            <p:nvSpPr>
              <p:cNvPr id="30" name="Text Box 31"/>
              <p:cNvSpPr txBox="1">
                <a:spLocks noChangeArrowheads="1"/>
              </p:cNvSpPr>
              <p:nvPr/>
            </p:nvSpPr>
            <p:spPr bwMode="auto">
              <a:xfrm>
                <a:off x="1104" y="1632"/>
                <a:ext cx="912"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algn="ctr">
                  <a:spcBef>
                    <a:spcPct val="50000"/>
                  </a:spcBef>
                </a:pPr>
                <a:r>
                  <a:rPr lang="en-US" sz="1900" i="1">
                    <a:latin typeface="Arial" charset="0"/>
                  </a:rPr>
                  <a:t>Business needs feed into method</a:t>
                </a:r>
              </a:p>
            </p:txBody>
          </p:sp>
        </p:grpSp>
      </p:grpSp>
      <p:grpSp>
        <p:nvGrpSpPr>
          <p:cNvPr id="33" name="Group 32"/>
          <p:cNvGrpSpPr>
            <a:grpSpLocks/>
          </p:cNvGrpSpPr>
          <p:nvPr/>
        </p:nvGrpSpPr>
        <p:grpSpPr bwMode="auto">
          <a:xfrm>
            <a:off x="10424160" y="3454398"/>
            <a:ext cx="3017520" cy="677333"/>
            <a:chOff x="1056" y="1632"/>
            <a:chExt cx="1056" cy="320"/>
          </a:xfrm>
        </p:grpSpPr>
        <p:sp>
          <p:nvSpPr>
            <p:cNvPr id="34" name="Line 33"/>
            <p:cNvSpPr>
              <a:spLocks noChangeShapeType="1"/>
            </p:cNvSpPr>
            <p:nvPr/>
          </p:nvSpPr>
          <p:spPr bwMode="auto">
            <a:xfrm>
              <a:off x="1056" y="1776"/>
              <a:ext cx="10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en-US"/>
            </a:p>
          </p:txBody>
        </p:sp>
        <p:sp>
          <p:nvSpPr>
            <p:cNvPr id="35" name="Text Box 34"/>
            <p:cNvSpPr txBox="1">
              <a:spLocks noChangeArrowheads="1"/>
            </p:cNvSpPr>
            <p:nvPr/>
          </p:nvSpPr>
          <p:spPr bwMode="auto">
            <a:xfrm>
              <a:off x="1104" y="1632"/>
              <a:ext cx="912"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algn="ctr">
                <a:spcBef>
                  <a:spcPct val="50000"/>
                </a:spcBef>
              </a:pPr>
              <a:r>
                <a:rPr lang="en-US" sz="1900" i="1">
                  <a:latin typeface="Arial" charset="0"/>
                </a:rPr>
                <a:t>Delivers new business solutions</a:t>
              </a:r>
            </a:p>
          </p:txBody>
        </p:sp>
      </p:grpSp>
      <p:grpSp>
        <p:nvGrpSpPr>
          <p:cNvPr id="36" name="Group 35"/>
          <p:cNvGrpSpPr>
            <a:grpSpLocks/>
          </p:cNvGrpSpPr>
          <p:nvPr/>
        </p:nvGrpSpPr>
        <p:grpSpPr bwMode="auto">
          <a:xfrm>
            <a:off x="10149840" y="6786030"/>
            <a:ext cx="3566160" cy="677333"/>
            <a:chOff x="3552" y="3206"/>
            <a:chExt cx="1248" cy="320"/>
          </a:xfrm>
        </p:grpSpPr>
        <p:sp>
          <p:nvSpPr>
            <p:cNvPr id="37" name="Line 36"/>
            <p:cNvSpPr>
              <a:spLocks noChangeShapeType="1"/>
            </p:cNvSpPr>
            <p:nvPr/>
          </p:nvSpPr>
          <p:spPr bwMode="auto">
            <a:xfrm flipH="1">
              <a:off x="3648" y="3360"/>
              <a:ext cx="10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en-US"/>
            </a:p>
          </p:txBody>
        </p:sp>
        <p:sp>
          <p:nvSpPr>
            <p:cNvPr id="38" name="Text Box 37"/>
            <p:cNvSpPr txBox="1">
              <a:spLocks noChangeArrowheads="1"/>
            </p:cNvSpPr>
            <p:nvPr/>
          </p:nvSpPr>
          <p:spPr bwMode="auto">
            <a:xfrm>
              <a:off x="3552" y="3206"/>
              <a:ext cx="124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algn="ctr">
                <a:spcBef>
                  <a:spcPct val="50000"/>
                </a:spcBef>
              </a:pPr>
              <a:r>
                <a:rPr lang="en-US" sz="1900" i="1">
                  <a:latin typeface="Arial" charset="0"/>
                </a:rPr>
                <a:t>Operational changes cause updates</a:t>
              </a:r>
            </a:p>
          </p:txBody>
        </p:sp>
      </p:grpSp>
      <p:grpSp>
        <p:nvGrpSpPr>
          <p:cNvPr id="39" name="Group 38"/>
          <p:cNvGrpSpPr>
            <a:grpSpLocks/>
          </p:cNvGrpSpPr>
          <p:nvPr/>
        </p:nvGrpSpPr>
        <p:grpSpPr bwMode="auto">
          <a:xfrm>
            <a:off x="10287000" y="1320800"/>
            <a:ext cx="3566160" cy="1653117"/>
            <a:chOff x="3600" y="624"/>
            <a:chExt cx="1248" cy="781"/>
          </a:xfrm>
        </p:grpSpPr>
        <p:grpSp>
          <p:nvGrpSpPr>
            <p:cNvPr id="40" name="Group 39"/>
            <p:cNvGrpSpPr>
              <a:grpSpLocks/>
            </p:cNvGrpSpPr>
            <p:nvPr/>
          </p:nvGrpSpPr>
          <p:grpSpPr bwMode="auto">
            <a:xfrm>
              <a:off x="3648" y="624"/>
              <a:ext cx="1056" cy="458"/>
              <a:chOff x="1056" y="1632"/>
              <a:chExt cx="1056" cy="458"/>
            </a:xfrm>
          </p:grpSpPr>
          <p:sp>
            <p:nvSpPr>
              <p:cNvPr id="44" name="Line 40"/>
              <p:cNvSpPr>
                <a:spLocks noChangeShapeType="1"/>
              </p:cNvSpPr>
              <p:nvPr/>
            </p:nvSpPr>
            <p:spPr bwMode="auto">
              <a:xfrm>
                <a:off x="1056" y="1776"/>
                <a:ext cx="10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en-US"/>
              </a:p>
            </p:txBody>
          </p:sp>
          <p:sp>
            <p:nvSpPr>
              <p:cNvPr id="45" name="Text Box 41"/>
              <p:cNvSpPr txBox="1">
                <a:spLocks noChangeArrowheads="1"/>
              </p:cNvSpPr>
              <p:nvPr/>
            </p:nvSpPr>
            <p:spPr bwMode="auto">
              <a:xfrm>
                <a:off x="1104" y="1632"/>
                <a:ext cx="912" cy="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algn="ctr">
                  <a:spcBef>
                    <a:spcPct val="50000"/>
                  </a:spcBef>
                </a:pPr>
                <a:r>
                  <a:rPr lang="en-US" sz="1900" i="1">
                    <a:latin typeface="Arial" charset="0"/>
                  </a:rPr>
                  <a:t>Sets targets, KPIs, budgets for architecture roles</a:t>
                </a:r>
              </a:p>
            </p:txBody>
          </p:sp>
        </p:grpSp>
        <p:grpSp>
          <p:nvGrpSpPr>
            <p:cNvPr id="41" name="Group 42"/>
            <p:cNvGrpSpPr>
              <a:grpSpLocks/>
            </p:cNvGrpSpPr>
            <p:nvPr/>
          </p:nvGrpSpPr>
          <p:grpSpPr bwMode="auto">
            <a:xfrm>
              <a:off x="3600" y="1085"/>
              <a:ext cx="1248" cy="320"/>
              <a:chOff x="3600" y="1085"/>
              <a:chExt cx="1248" cy="320"/>
            </a:xfrm>
          </p:grpSpPr>
          <p:sp>
            <p:nvSpPr>
              <p:cNvPr id="42" name="Line 43"/>
              <p:cNvSpPr>
                <a:spLocks noChangeShapeType="1"/>
              </p:cNvSpPr>
              <p:nvPr/>
            </p:nvSpPr>
            <p:spPr bwMode="auto">
              <a:xfrm flipH="1">
                <a:off x="3648" y="1229"/>
                <a:ext cx="105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endParaRPr lang="en-US"/>
              </a:p>
            </p:txBody>
          </p:sp>
          <p:sp>
            <p:nvSpPr>
              <p:cNvPr id="43" name="Text Box 44"/>
              <p:cNvSpPr txBox="1">
                <a:spLocks noChangeArrowheads="1"/>
              </p:cNvSpPr>
              <p:nvPr/>
            </p:nvSpPr>
            <p:spPr bwMode="auto">
              <a:xfrm>
                <a:off x="3600" y="1085"/>
                <a:ext cx="124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a:spAutoFit/>
              </a:bodyPr>
              <a:lstStyle/>
              <a:p>
                <a:pPr algn="ctr">
                  <a:spcBef>
                    <a:spcPct val="50000"/>
                  </a:spcBef>
                </a:pPr>
                <a:r>
                  <a:rPr lang="en-US" sz="1900" i="1">
                    <a:latin typeface="Arial" charset="0"/>
                  </a:rPr>
                  <a:t>Drives need for Architecture Capability maturity</a:t>
                </a:r>
              </a:p>
            </p:txBody>
          </p:sp>
        </p:grpSp>
      </p:grpSp>
      <p:sp>
        <p:nvSpPr>
          <p:cNvPr id="46" name="Rectangle 45"/>
          <p:cNvSpPr>
            <a:spLocks noChangeArrowheads="1"/>
          </p:cNvSpPr>
          <p:nvPr/>
        </p:nvSpPr>
        <p:spPr bwMode="auto">
          <a:xfrm>
            <a:off x="14127480" y="1"/>
            <a:ext cx="2331720" cy="114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spAutoFit/>
          </a:bodyPr>
          <a:lstStyle/>
          <a:p>
            <a:r>
              <a:rPr lang="en-GB" sz="1300" b="1"/>
              <a:t>Modular Structure</a:t>
            </a:r>
          </a:p>
          <a:p>
            <a:r>
              <a:rPr lang="en-GB" sz="1300"/>
              <a:t>Content Framework</a:t>
            </a:r>
          </a:p>
          <a:p>
            <a:r>
              <a:rPr lang="en-GB" sz="1300"/>
              <a:t>Extended Guidance </a:t>
            </a:r>
          </a:p>
          <a:p>
            <a:r>
              <a:rPr lang="en-GB" sz="1300"/>
              <a:t>Architectural Styles</a:t>
            </a:r>
          </a:p>
          <a:p>
            <a:r>
              <a:rPr lang="en-GB" sz="1300"/>
              <a:t>Additional ADM detail</a:t>
            </a:r>
            <a:endParaRPr lang="en-US" sz="1300"/>
          </a:p>
        </p:txBody>
      </p:sp>
    </p:spTree>
    <p:extLst>
      <p:ext uri="{BB962C8B-B14F-4D97-AF65-F5344CB8AC3E}">
        <p14:creationId xmlns:p14="http://schemas.microsoft.com/office/powerpoint/2010/main" val="364784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9" grpId="0" animBg="1" autoUpdateAnimBg="0"/>
      <p:bldP spid="10" grpId="0" animBg="1" autoUpdateAnimBg="0"/>
      <p:bldP spid="11" grpId="0" animBg="1" autoUpdateAnimBg="0"/>
      <p:bldP spid="12"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latin typeface="Arial" charset="0"/>
              </a:rPr>
              <a:t>TOGAF</a:t>
            </a:r>
            <a:r>
              <a:rPr lang="en-GB" baseline="30000" dirty="0">
                <a:latin typeface="Arial" charset="0"/>
                <a:cs typeface="Arial" charset="0"/>
              </a:rPr>
              <a:t>®</a:t>
            </a:r>
            <a:r>
              <a:rPr lang="en-GB" dirty="0">
                <a:latin typeface="Arial" charset="0"/>
              </a:rPr>
              <a:t> 9 </a:t>
            </a:r>
            <a:r>
              <a:rPr lang="en-GB" dirty="0" smtClean="0">
                <a:latin typeface="Arial" charset="0"/>
              </a:rPr>
              <a:t>Components</a:t>
            </a:r>
            <a:endParaRPr lang="en-US" dirty="0"/>
          </a:p>
        </p:txBody>
      </p:sp>
      <p:sp>
        <p:nvSpPr>
          <p:cNvPr id="5" name="Rectangle 2"/>
          <p:cNvSpPr txBox="1">
            <a:spLocks noChangeArrowheads="1"/>
          </p:cNvSpPr>
          <p:nvPr/>
        </p:nvSpPr>
        <p:spPr>
          <a:xfrm>
            <a:off x="451485" y="539751"/>
            <a:ext cx="15556230" cy="855133"/>
          </a:xfrm>
          <a:prstGeom prst="rect">
            <a:avLst/>
          </a:prstGeom>
        </p:spPr>
        <p:txBody>
          <a:bodyPr lIns="146304" tIns="73152" rIns="146304" bIns="73152"/>
          <a:lstStyle>
            <a:lvl1pPr algn="ctr" defTabSz="1463040" rtl="0" eaLnBrk="1" latinLnBrk="0" hangingPunct="1">
              <a:spcBef>
                <a:spcPct val="0"/>
              </a:spcBef>
              <a:buNone/>
              <a:defRPr lang="en-US" sz="4500" kern="1200" dirty="0" smtClean="0">
                <a:solidFill>
                  <a:srgbClr val="231F20"/>
                </a:solidFill>
                <a:latin typeface="Verdana" pitchFamily="34" charset="0"/>
                <a:ea typeface="ＭＳ Ｐゴシック" charset="-128"/>
                <a:cs typeface="+mj-cs"/>
              </a:defRPr>
            </a:lvl1pPr>
          </a:lstStyle>
          <a:p>
            <a:endParaRPr lang="en-GB" dirty="0">
              <a:latin typeface="Arial" charset="0"/>
            </a:endParaRPr>
          </a:p>
        </p:txBody>
      </p:sp>
      <p:pic>
        <p:nvPicPr>
          <p:cNvPr id="6" name="Picture 4" descr="compon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 y="1526118"/>
            <a:ext cx="16322040" cy="659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5026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latin typeface="Arial" charset="0"/>
              </a:rPr>
              <a:t>The Architecture Development </a:t>
            </a:r>
            <a:r>
              <a:rPr lang="en-GB" dirty="0" smtClean="0">
                <a:latin typeface="Arial" charset="0"/>
              </a:rPr>
              <a:t>Method</a:t>
            </a:r>
            <a:endParaRPr lang="en-US" dirty="0"/>
          </a:p>
        </p:txBody>
      </p:sp>
      <p:sp>
        <p:nvSpPr>
          <p:cNvPr id="5" name="Rectangle 2"/>
          <p:cNvSpPr txBox="1">
            <a:spLocks noChangeArrowheads="1"/>
          </p:cNvSpPr>
          <p:nvPr/>
        </p:nvSpPr>
        <p:spPr>
          <a:xfrm>
            <a:off x="451485" y="539751"/>
            <a:ext cx="15556230" cy="855133"/>
          </a:xfrm>
          <a:prstGeom prst="rect">
            <a:avLst/>
          </a:prstGeom>
        </p:spPr>
        <p:txBody>
          <a:bodyPr lIns="146304" tIns="73152" rIns="146304" bIns="73152"/>
          <a:lstStyle>
            <a:lvl1pPr algn="ctr" defTabSz="1463040" rtl="0" eaLnBrk="1" latinLnBrk="0" hangingPunct="1">
              <a:spcBef>
                <a:spcPct val="0"/>
              </a:spcBef>
              <a:buNone/>
              <a:defRPr lang="en-US" sz="4500" kern="1200" dirty="0" smtClean="0">
                <a:solidFill>
                  <a:srgbClr val="231F20"/>
                </a:solidFill>
                <a:latin typeface="Verdana" pitchFamily="34" charset="0"/>
                <a:ea typeface="ＭＳ Ｐゴシック" charset="-128"/>
                <a:cs typeface="+mj-cs"/>
              </a:defRPr>
            </a:lvl1pPr>
          </a:lstStyle>
          <a:p>
            <a:endParaRPr lang="en-GB" sz="5100" dirty="0">
              <a:latin typeface="Arial" charset="0"/>
            </a:endParaRPr>
          </a:p>
        </p:txBody>
      </p:sp>
      <p:sp>
        <p:nvSpPr>
          <p:cNvPr id="6" name="Rectangle 3"/>
          <p:cNvSpPr txBox="1">
            <a:spLocks noChangeArrowheads="1"/>
          </p:cNvSpPr>
          <p:nvPr/>
        </p:nvSpPr>
        <p:spPr>
          <a:xfrm>
            <a:off x="8503920" y="1771651"/>
            <a:ext cx="6858000" cy="5909733"/>
          </a:xfrm>
          <a:prstGeom prst="rect">
            <a:avLst/>
          </a:prstGeom>
        </p:spPr>
        <p:txBody>
          <a:bodyPr lIns="146304" tIns="73152" rIns="146304" bIns="73152"/>
          <a:lstStyle>
            <a:lvl1pPr marL="548640" indent="-548640" algn="l" defTabSz="1463040" rtl="0" eaLnBrk="1" latinLnBrk="0" hangingPunct="1">
              <a:spcBef>
                <a:spcPct val="20000"/>
              </a:spcBef>
              <a:buFont typeface="Arial" pitchFamily="34" charset="0"/>
              <a:buNone/>
              <a:defRPr sz="3800" kern="1200">
                <a:solidFill>
                  <a:schemeClr val="tx1"/>
                </a:solidFill>
                <a:latin typeface="Verdana" pitchFamily="34" charset="0"/>
                <a:ea typeface="+mn-ea"/>
                <a:cs typeface="+mn-cs"/>
              </a:defRPr>
            </a:lvl1pPr>
            <a:lvl2pPr marL="1188720" indent="-457200" algn="l" defTabSz="1463040" rtl="0" eaLnBrk="1" latinLnBrk="0" hangingPunct="1">
              <a:spcBef>
                <a:spcPct val="20000"/>
              </a:spcBef>
              <a:buClr>
                <a:srgbClr val="ADAFB2"/>
              </a:buClr>
              <a:buFont typeface="Wingdings" pitchFamily="2" charset="2"/>
              <a:buChar char="§"/>
              <a:defRPr sz="3800" kern="1200">
                <a:solidFill>
                  <a:schemeClr val="tx1"/>
                </a:solidFill>
                <a:latin typeface="Verdana" pitchFamily="34" charset="0"/>
                <a:ea typeface="+mn-ea"/>
                <a:cs typeface="+mn-cs"/>
              </a:defRPr>
            </a:lvl2pPr>
            <a:lvl3pPr marL="1828800" indent="-365760" algn="l" defTabSz="1463040" rtl="0" eaLnBrk="1" latinLnBrk="0" hangingPunct="1">
              <a:spcBef>
                <a:spcPct val="20000"/>
              </a:spcBef>
              <a:buClr>
                <a:srgbClr val="ADAFB2"/>
              </a:buClr>
              <a:buFont typeface="Wingdings" pitchFamily="2" charset="2"/>
              <a:buChar char="§"/>
              <a:defRPr sz="3200" kern="1200">
                <a:solidFill>
                  <a:schemeClr val="tx1"/>
                </a:solidFill>
                <a:latin typeface="Verdana" pitchFamily="34" charset="0"/>
                <a:ea typeface="+mn-ea"/>
                <a:cs typeface="+mn-cs"/>
              </a:defRPr>
            </a:lvl3pPr>
            <a:lvl4pPr marL="256032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4pPr>
            <a:lvl5pPr marL="329184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buFont typeface="Arial" charset="0"/>
              <a:buNone/>
            </a:pPr>
            <a:endParaRPr lang="en-GB" sz="3000" dirty="0">
              <a:latin typeface="Arial" charset="0"/>
            </a:endParaRPr>
          </a:p>
        </p:txBody>
      </p:sp>
      <p:pic>
        <p:nvPicPr>
          <p:cNvPr id="7" name="Picture 4" descr="ad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6850" y="1394884"/>
            <a:ext cx="6697980" cy="65129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4850" y="1600200"/>
            <a:ext cx="8134350" cy="5709255"/>
          </a:xfrm>
          <a:prstGeom prst="rect">
            <a:avLst/>
          </a:prstGeom>
          <a:noFill/>
        </p:spPr>
        <p:txBody>
          <a:bodyPr wrap="square" rtlCol="0">
            <a:spAutoFit/>
          </a:bodyPr>
          <a:lstStyle/>
          <a:p>
            <a:r>
              <a:rPr lang="en-GB" sz="2800" dirty="0">
                <a:latin typeface="Arial" charset="0"/>
              </a:rPr>
              <a:t>The core of </a:t>
            </a:r>
            <a:r>
              <a:rPr lang="en-GB" sz="2800" dirty="0" smtClean="0">
                <a:latin typeface="Arial" charset="0"/>
              </a:rPr>
              <a:t>TOGAF</a:t>
            </a:r>
          </a:p>
          <a:p>
            <a:endParaRPr lang="en-GB" sz="2800" dirty="0">
              <a:latin typeface="Arial" charset="0"/>
            </a:endParaRPr>
          </a:p>
          <a:p>
            <a:r>
              <a:rPr lang="en-GB" sz="2800" dirty="0">
                <a:latin typeface="Arial" charset="0"/>
              </a:rPr>
              <a:t>A proven way of developing an architecture</a:t>
            </a:r>
          </a:p>
          <a:p>
            <a:r>
              <a:rPr lang="en-GB" sz="2800" dirty="0">
                <a:latin typeface="Arial" charset="0"/>
              </a:rPr>
              <a:t>Specifically designed to address business requirements</a:t>
            </a:r>
          </a:p>
          <a:p>
            <a:endParaRPr lang="en-GB" sz="2800" dirty="0" smtClean="0">
              <a:latin typeface="Arial" charset="0"/>
            </a:endParaRPr>
          </a:p>
          <a:p>
            <a:r>
              <a:rPr lang="en-GB" sz="2800" dirty="0" smtClean="0">
                <a:latin typeface="Arial" charset="0"/>
              </a:rPr>
              <a:t>An </a:t>
            </a:r>
            <a:r>
              <a:rPr lang="en-GB" sz="2800" dirty="0">
                <a:latin typeface="Arial" charset="0"/>
              </a:rPr>
              <a:t>iterative method</a:t>
            </a:r>
          </a:p>
          <a:p>
            <a:endParaRPr lang="en-GB" sz="2800" dirty="0" smtClean="0">
              <a:latin typeface="Arial" charset="0"/>
            </a:endParaRPr>
          </a:p>
          <a:p>
            <a:r>
              <a:rPr lang="en-GB" sz="2800" dirty="0" smtClean="0">
                <a:latin typeface="Arial" charset="0"/>
              </a:rPr>
              <a:t>A </a:t>
            </a:r>
            <a:r>
              <a:rPr lang="en-GB" sz="2800" dirty="0">
                <a:latin typeface="Arial" charset="0"/>
              </a:rPr>
              <a:t>set of architecture views to ensure that a complex set of requirements are adequately addressed</a:t>
            </a:r>
          </a:p>
          <a:p>
            <a:pPr>
              <a:buFont typeface="Arial" charset="0"/>
              <a:buNone/>
            </a:pPr>
            <a:endParaRPr lang="en-GB" sz="2800" dirty="0">
              <a:latin typeface="Arial" charset="0"/>
            </a:endParaRPr>
          </a:p>
          <a:p>
            <a:endParaRPr lang="en-US" dirty="0"/>
          </a:p>
        </p:txBody>
      </p:sp>
    </p:spTree>
    <p:extLst>
      <p:ext uri="{BB962C8B-B14F-4D97-AF65-F5344CB8AC3E}">
        <p14:creationId xmlns:p14="http://schemas.microsoft.com/office/powerpoint/2010/main" val="62393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rial" charset="0"/>
              </a:rPr>
              <a:t>ADM – Basic Principles</a:t>
            </a:r>
            <a:endParaRPr lang="en-US" dirty="0"/>
          </a:p>
        </p:txBody>
      </p:sp>
      <p:sp>
        <p:nvSpPr>
          <p:cNvPr id="3" name="Rectangle 2"/>
          <p:cNvSpPr>
            <a:spLocks noChangeArrowheads="1"/>
          </p:cNvSpPr>
          <p:nvPr/>
        </p:nvSpPr>
        <p:spPr bwMode="auto">
          <a:xfrm>
            <a:off x="294324" y="1562100"/>
            <a:ext cx="8792527" cy="62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47456" tIns="73728" rIns="147456" bIns="73728"/>
          <a:lstStyle/>
          <a:p>
            <a:pPr defTabSz="731520">
              <a:buClr>
                <a:srgbClr val="000000"/>
              </a:buClr>
              <a:buSzPct val="100000"/>
              <a:tabLst>
                <a:tab pos="0" algn="l"/>
                <a:tab pos="731520" algn="l"/>
                <a:tab pos="1463040" algn="l"/>
                <a:tab pos="2194560" algn="l"/>
                <a:tab pos="2926080" algn="l"/>
                <a:tab pos="3657600" algn="l"/>
                <a:tab pos="4389120" algn="l"/>
                <a:tab pos="5120640" algn="l"/>
                <a:tab pos="5852160" algn="l"/>
                <a:tab pos="6583680" algn="l"/>
                <a:tab pos="7315200" algn="l"/>
                <a:tab pos="8046720" algn="l"/>
                <a:tab pos="8778240" algn="l"/>
                <a:tab pos="9509760" algn="l"/>
                <a:tab pos="10241280" algn="l"/>
                <a:tab pos="10972800" algn="l"/>
                <a:tab pos="11704320" algn="l"/>
                <a:tab pos="12435840" algn="l"/>
                <a:tab pos="13167360" algn="l"/>
                <a:tab pos="13898880" algn="l"/>
                <a:tab pos="14630400" algn="l"/>
              </a:tabLst>
            </a:pPr>
            <a:r>
              <a:rPr lang="en-GB" sz="3500" dirty="0">
                <a:solidFill>
                  <a:srgbClr val="000000"/>
                </a:solidFill>
                <a:latin typeface="Arial" charset="0"/>
              </a:rPr>
              <a:t>An iterative method, over the whole process, between phases and within phases</a:t>
            </a:r>
          </a:p>
          <a:p>
            <a:pPr defTabSz="731520">
              <a:buClr>
                <a:srgbClr val="000000"/>
              </a:buClr>
              <a:buSzPct val="100000"/>
              <a:tabLst>
                <a:tab pos="0" algn="l"/>
                <a:tab pos="731520" algn="l"/>
                <a:tab pos="1463040" algn="l"/>
                <a:tab pos="2194560" algn="l"/>
                <a:tab pos="2926080" algn="l"/>
                <a:tab pos="3657600" algn="l"/>
                <a:tab pos="4389120" algn="l"/>
                <a:tab pos="5120640" algn="l"/>
                <a:tab pos="5852160" algn="l"/>
                <a:tab pos="6583680" algn="l"/>
                <a:tab pos="7315200" algn="l"/>
                <a:tab pos="8046720" algn="l"/>
                <a:tab pos="8778240" algn="l"/>
                <a:tab pos="9509760" algn="l"/>
                <a:tab pos="10241280" algn="l"/>
                <a:tab pos="10972800" algn="l"/>
                <a:tab pos="11704320" algn="l"/>
                <a:tab pos="12435840" algn="l"/>
                <a:tab pos="13167360" algn="l"/>
                <a:tab pos="13898880" algn="l"/>
                <a:tab pos="14630400" algn="l"/>
              </a:tabLst>
            </a:pPr>
            <a:r>
              <a:rPr lang="en-GB" sz="3500" dirty="0">
                <a:solidFill>
                  <a:srgbClr val="000000"/>
                </a:solidFill>
                <a:latin typeface="Arial" charset="0"/>
              </a:rPr>
              <a:t>Each iteration = new decisions:</a:t>
            </a:r>
          </a:p>
          <a:p>
            <a:pPr lvl="1" defTabSz="731520">
              <a:buClr>
                <a:srgbClr val="000000"/>
              </a:buClr>
              <a:buSzPct val="100000"/>
              <a:tabLst>
                <a:tab pos="0" algn="l"/>
                <a:tab pos="731520" algn="l"/>
                <a:tab pos="1463040" algn="l"/>
                <a:tab pos="2194560" algn="l"/>
                <a:tab pos="2926080" algn="l"/>
                <a:tab pos="3657600" algn="l"/>
                <a:tab pos="4389120" algn="l"/>
                <a:tab pos="5120640" algn="l"/>
                <a:tab pos="5852160" algn="l"/>
                <a:tab pos="6583680" algn="l"/>
                <a:tab pos="7315200" algn="l"/>
                <a:tab pos="8046720" algn="l"/>
                <a:tab pos="8778240" algn="l"/>
                <a:tab pos="9509760" algn="l"/>
                <a:tab pos="10241280" algn="l"/>
                <a:tab pos="10972800" algn="l"/>
                <a:tab pos="11704320" algn="l"/>
                <a:tab pos="12435840" algn="l"/>
                <a:tab pos="13167360" algn="l"/>
                <a:tab pos="13898880" algn="l"/>
                <a:tab pos="14630400" algn="l"/>
              </a:tabLst>
            </a:pPr>
            <a:r>
              <a:rPr lang="en-GB" dirty="0">
                <a:solidFill>
                  <a:srgbClr val="000000"/>
                </a:solidFill>
                <a:latin typeface="Arial" charset="0"/>
              </a:rPr>
              <a:t>Enterprise coverage</a:t>
            </a:r>
          </a:p>
          <a:p>
            <a:pPr lvl="1" defTabSz="731520">
              <a:buClr>
                <a:srgbClr val="000000"/>
              </a:buClr>
              <a:buSzPct val="100000"/>
              <a:tabLst>
                <a:tab pos="0" algn="l"/>
                <a:tab pos="731520" algn="l"/>
                <a:tab pos="1463040" algn="l"/>
                <a:tab pos="2194560" algn="l"/>
                <a:tab pos="2926080" algn="l"/>
                <a:tab pos="3657600" algn="l"/>
                <a:tab pos="4389120" algn="l"/>
                <a:tab pos="5120640" algn="l"/>
                <a:tab pos="5852160" algn="l"/>
                <a:tab pos="6583680" algn="l"/>
                <a:tab pos="7315200" algn="l"/>
                <a:tab pos="8046720" algn="l"/>
                <a:tab pos="8778240" algn="l"/>
                <a:tab pos="9509760" algn="l"/>
                <a:tab pos="10241280" algn="l"/>
                <a:tab pos="10972800" algn="l"/>
                <a:tab pos="11704320" algn="l"/>
                <a:tab pos="12435840" algn="l"/>
                <a:tab pos="13167360" algn="l"/>
                <a:tab pos="13898880" algn="l"/>
                <a:tab pos="14630400" algn="l"/>
              </a:tabLst>
            </a:pPr>
            <a:r>
              <a:rPr lang="en-GB" dirty="0">
                <a:solidFill>
                  <a:srgbClr val="000000"/>
                </a:solidFill>
                <a:latin typeface="Arial" charset="0"/>
              </a:rPr>
              <a:t>Level of detail</a:t>
            </a:r>
          </a:p>
          <a:p>
            <a:pPr lvl="1" defTabSz="731520">
              <a:buClr>
                <a:srgbClr val="000000"/>
              </a:buClr>
              <a:buSzPct val="100000"/>
              <a:tabLst>
                <a:tab pos="0" algn="l"/>
                <a:tab pos="731520" algn="l"/>
                <a:tab pos="1463040" algn="l"/>
                <a:tab pos="2194560" algn="l"/>
                <a:tab pos="2926080" algn="l"/>
                <a:tab pos="3657600" algn="l"/>
                <a:tab pos="4389120" algn="l"/>
                <a:tab pos="5120640" algn="l"/>
                <a:tab pos="5852160" algn="l"/>
                <a:tab pos="6583680" algn="l"/>
                <a:tab pos="7315200" algn="l"/>
                <a:tab pos="8046720" algn="l"/>
                <a:tab pos="8778240" algn="l"/>
                <a:tab pos="9509760" algn="l"/>
                <a:tab pos="10241280" algn="l"/>
                <a:tab pos="10972800" algn="l"/>
                <a:tab pos="11704320" algn="l"/>
                <a:tab pos="12435840" algn="l"/>
                <a:tab pos="13167360" algn="l"/>
                <a:tab pos="13898880" algn="l"/>
                <a:tab pos="14630400" algn="l"/>
              </a:tabLst>
            </a:pPr>
            <a:r>
              <a:rPr lang="en-GB" dirty="0">
                <a:solidFill>
                  <a:srgbClr val="000000"/>
                </a:solidFill>
                <a:latin typeface="Arial" charset="0"/>
              </a:rPr>
              <a:t>Time horizon</a:t>
            </a:r>
          </a:p>
          <a:p>
            <a:pPr lvl="1" defTabSz="731520">
              <a:buClr>
                <a:srgbClr val="000000"/>
              </a:buClr>
              <a:buSzPct val="100000"/>
              <a:tabLst>
                <a:tab pos="0" algn="l"/>
                <a:tab pos="731520" algn="l"/>
                <a:tab pos="1463040" algn="l"/>
                <a:tab pos="2194560" algn="l"/>
                <a:tab pos="2926080" algn="l"/>
                <a:tab pos="3657600" algn="l"/>
                <a:tab pos="4389120" algn="l"/>
                <a:tab pos="5120640" algn="l"/>
                <a:tab pos="5852160" algn="l"/>
                <a:tab pos="6583680" algn="l"/>
                <a:tab pos="7315200" algn="l"/>
                <a:tab pos="8046720" algn="l"/>
                <a:tab pos="8778240" algn="l"/>
                <a:tab pos="9509760" algn="l"/>
                <a:tab pos="10241280" algn="l"/>
                <a:tab pos="10972800" algn="l"/>
                <a:tab pos="11704320" algn="l"/>
                <a:tab pos="12435840" algn="l"/>
                <a:tab pos="13167360" algn="l"/>
                <a:tab pos="13898880" algn="l"/>
                <a:tab pos="14630400" algn="l"/>
              </a:tabLst>
            </a:pPr>
            <a:r>
              <a:rPr lang="en-GB" dirty="0">
                <a:solidFill>
                  <a:srgbClr val="000000"/>
                </a:solidFill>
                <a:latin typeface="Arial" charset="0"/>
              </a:rPr>
              <a:t>Architecture asset re-use:</a:t>
            </a:r>
          </a:p>
          <a:p>
            <a:pPr lvl="2" defTabSz="731520">
              <a:buClr>
                <a:srgbClr val="000000"/>
              </a:buClr>
              <a:buSzPct val="100000"/>
              <a:tabLst>
                <a:tab pos="0" algn="l"/>
                <a:tab pos="731520" algn="l"/>
                <a:tab pos="1463040" algn="l"/>
                <a:tab pos="2194560" algn="l"/>
                <a:tab pos="2926080" algn="l"/>
                <a:tab pos="3657600" algn="l"/>
                <a:tab pos="4389120" algn="l"/>
                <a:tab pos="5120640" algn="l"/>
                <a:tab pos="5852160" algn="l"/>
                <a:tab pos="6583680" algn="l"/>
                <a:tab pos="7315200" algn="l"/>
                <a:tab pos="8046720" algn="l"/>
                <a:tab pos="8778240" algn="l"/>
                <a:tab pos="9509760" algn="l"/>
                <a:tab pos="10241280" algn="l"/>
                <a:tab pos="10972800" algn="l"/>
                <a:tab pos="11704320" algn="l"/>
                <a:tab pos="12435840" algn="l"/>
                <a:tab pos="13167360" algn="l"/>
                <a:tab pos="13898880" algn="l"/>
                <a:tab pos="14630400" algn="l"/>
              </a:tabLst>
            </a:pPr>
            <a:r>
              <a:rPr lang="en-GB" dirty="0">
                <a:solidFill>
                  <a:srgbClr val="000000"/>
                </a:solidFill>
                <a:latin typeface="Arial" charset="0"/>
              </a:rPr>
              <a:t>previous ADM iterations</a:t>
            </a:r>
          </a:p>
          <a:p>
            <a:pPr lvl="2" defTabSz="731520">
              <a:buClr>
                <a:srgbClr val="000000"/>
              </a:buClr>
              <a:buSzPct val="100000"/>
              <a:tabLst>
                <a:tab pos="0" algn="l"/>
                <a:tab pos="731520" algn="l"/>
                <a:tab pos="1463040" algn="l"/>
                <a:tab pos="2194560" algn="l"/>
                <a:tab pos="2926080" algn="l"/>
                <a:tab pos="3657600" algn="l"/>
                <a:tab pos="4389120" algn="l"/>
                <a:tab pos="5120640" algn="l"/>
                <a:tab pos="5852160" algn="l"/>
                <a:tab pos="6583680" algn="l"/>
                <a:tab pos="7315200" algn="l"/>
                <a:tab pos="8046720" algn="l"/>
                <a:tab pos="8778240" algn="l"/>
                <a:tab pos="9509760" algn="l"/>
                <a:tab pos="10241280" algn="l"/>
                <a:tab pos="10972800" algn="l"/>
                <a:tab pos="11704320" algn="l"/>
                <a:tab pos="12435840" algn="l"/>
                <a:tab pos="13167360" algn="l"/>
                <a:tab pos="13898880" algn="l"/>
                <a:tab pos="14630400" algn="l"/>
              </a:tabLst>
            </a:pPr>
            <a:r>
              <a:rPr lang="en-GB" dirty="0">
                <a:solidFill>
                  <a:srgbClr val="000000"/>
                </a:solidFill>
                <a:latin typeface="Arial" charset="0"/>
              </a:rPr>
              <a:t>other frameworks, system models, industry models,…</a:t>
            </a:r>
          </a:p>
          <a:p>
            <a:pPr defTabSz="731520">
              <a:buClr>
                <a:srgbClr val="000000"/>
              </a:buClr>
              <a:buSzPct val="100000"/>
              <a:tabLst>
                <a:tab pos="0" algn="l"/>
                <a:tab pos="731520" algn="l"/>
                <a:tab pos="1463040" algn="l"/>
                <a:tab pos="2194560" algn="l"/>
                <a:tab pos="2926080" algn="l"/>
                <a:tab pos="3657600" algn="l"/>
                <a:tab pos="4389120" algn="l"/>
                <a:tab pos="5120640" algn="l"/>
                <a:tab pos="5852160" algn="l"/>
                <a:tab pos="6583680" algn="l"/>
                <a:tab pos="7315200" algn="l"/>
                <a:tab pos="8046720" algn="l"/>
                <a:tab pos="8778240" algn="l"/>
                <a:tab pos="9509760" algn="l"/>
                <a:tab pos="10241280" algn="l"/>
                <a:tab pos="10972800" algn="l"/>
                <a:tab pos="11704320" algn="l"/>
                <a:tab pos="12435840" algn="l"/>
                <a:tab pos="13167360" algn="l"/>
                <a:tab pos="13898880" algn="l"/>
                <a:tab pos="14630400" algn="l"/>
              </a:tabLst>
            </a:pPr>
            <a:r>
              <a:rPr lang="en-GB" sz="3500" dirty="0">
                <a:solidFill>
                  <a:srgbClr val="000000"/>
                </a:solidFill>
                <a:latin typeface="Arial" charset="0"/>
              </a:rPr>
              <a:t>Decisions based on:</a:t>
            </a:r>
          </a:p>
          <a:p>
            <a:pPr lvl="1" defTabSz="731520">
              <a:buClr>
                <a:srgbClr val="000000"/>
              </a:buClr>
              <a:buSzPct val="100000"/>
              <a:tabLst>
                <a:tab pos="0" algn="l"/>
                <a:tab pos="731520" algn="l"/>
                <a:tab pos="1463040" algn="l"/>
                <a:tab pos="2194560" algn="l"/>
                <a:tab pos="2926080" algn="l"/>
                <a:tab pos="3657600" algn="l"/>
                <a:tab pos="4389120" algn="l"/>
                <a:tab pos="5120640" algn="l"/>
                <a:tab pos="5852160" algn="l"/>
                <a:tab pos="6583680" algn="l"/>
                <a:tab pos="7315200" algn="l"/>
                <a:tab pos="8046720" algn="l"/>
                <a:tab pos="8778240" algn="l"/>
                <a:tab pos="9509760" algn="l"/>
                <a:tab pos="10241280" algn="l"/>
                <a:tab pos="10972800" algn="l"/>
                <a:tab pos="11704320" algn="l"/>
                <a:tab pos="12435840" algn="l"/>
                <a:tab pos="13167360" algn="l"/>
                <a:tab pos="13898880" algn="l"/>
                <a:tab pos="14630400" algn="l"/>
              </a:tabLst>
            </a:pPr>
            <a:r>
              <a:rPr lang="en-GB" dirty="0">
                <a:solidFill>
                  <a:srgbClr val="000000"/>
                </a:solidFill>
                <a:latin typeface="Arial" charset="0"/>
              </a:rPr>
              <a:t>Competence / resource availability</a:t>
            </a:r>
          </a:p>
          <a:p>
            <a:pPr lvl="1" defTabSz="731520">
              <a:buClr>
                <a:srgbClr val="000000"/>
              </a:buClr>
              <a:buSzPct val="100000"/>
              <a:tabLst>
                <a:tab pos="0" algn="l"/>
                <a:tab pos="731520" algn="l"/>
                <a:tab pos="1463040" algn="l"/>
                <a:tab pos="2194560" algn="l"/>
                <a:tab pos="2926080" algn="l"/>
                <a:tab pos="3657600" algn="l"/>
                <a:tab pos="4389120" algn="l"/>
                <a:tab pos="5120640" algn="l"/>
                <a:tab pos="5852160" algn="l"/>
                <a:tab pos="6583680" algn="l"/>
                <a:tab pos="7315200" algn="l"/>
                <a:tab pos="8046720" algn="l"/>
                <a:tab pos="8778240" algn="l"/>
                <a:tab pos="9509760" algn="l"/>
                <a:tab pos="10241280" algn="l"/>
                <a:tab pos="10972800" algn="l"/>
                <a:tab pos="11704320" algn="l"/>
                <a:tab pos="12435840" algn="l"/>
                <a:tab pos="13167360" algn="l"/>
                <a:tab pos="13898880" algn="l"/>
                <a:tab pos="14630400" algn="l"/>
              </a:tabLst>
            </a:pPr>
            <a:r>
              <a:rPr lang="en-GB" dirty="0">
                <a:solidFill>
                  <a:srgbClr val="000000"/>
                </a:solidFill>
                <a:latin typeface="Arial" charset="0"/>
              </a:rPr>
              <a:t>Value accruing to the enterprise.</a:t>
            </a:r>
          </a:p>
        </p:txBody>
      </p:sp>
      <p:pic>
        <p:nvPicPr>
          <p:cNvPr id="4" name="Picture 4" descr="ad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2534" y="1562100"/>
            <a:ext cx="6712267" cy="652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38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ADM </a:t>
            </a:r>
            <a:r>
              <a:rPr lang="en-US" dirty="0" smtClean="0">
                <a:latin typeface="Arial" charset="0"/>
              </a:rPr>
              <a:t>Phases</a:t>
            </a:r>
            <a:endParaRPr lang="en-US" dirty="0"/>
          </a:p>
        </p:txBody>
      </p:sp>
      <p:pic>
        <p:nvPicPr>
          <p:cNvPr id="3" name="Picture 2" descr="ad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7814" y="1598084"/>
            <a:ext cx="6300787" cy="61298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txBox="1">
            <a:spLocks noChangeArrowheads="1"/>
          </p:cNvSpPr>
          <p:nvPr/>
        </p:nvSpPr>
        <p:spPr>
          <a:xfrm>
            <a:off x="451485" y="539751"/>
            <a:ext cx="15556230" cy="855133"/>
          </a:xfrm>
          <a:prstGeom prst="rect">
            <a:avLst/>
          </a:prstGeom>
        </p:spPr>
        <p:txBody>
          <a:bodyPr lIns="146304" tIns="73152" rIns="146304" bIns="73152"/>
          <a:lstStyle>
            <a:lvl1pPr algn="ctr" defTabSz="1463040" rtl="0" eaLnBrk="1" latinLnBrk="0" hangingPunct="1">
              <a:spcBef>
                <a:spcPct val="0"/>
              </a:spcBef>
              <a:buNone/>
              <a:defRPr lang="en-US" sz="4500" kern="1200" dirty="0" smtClean="0">
                <a:solidFill>
                  <a:srgbClr val="231F20"/>
                </a:solidFill>
                <a:latin typeface="Verdana" pitchFamily="34" charset="0"/>
                <a:ea typeface="ＭＳ Ｐゴシック" charset="-128"/>
                <a:cs typeface="+mj-cs"/>
              </a:defRPr>
            </a:lvl1pPr>
          </a:lstStyle>
          <a:p>
            <a:endParaRPr lang="en-US" dirty="0">
              <a:latin typeface="Arial" charset="0"/>
            </a:endParaRPr>
          </a:p>
        </p:txBody>
      </p:sp>
      <p:sp>
        <p:nvSpPr>
          <p:cNvPr id="5" name="AutoShape 5"/>
          <p:cNvSpPr>
            <a:spLocks noChangeArrowheads="1"/>
          </p:cNvSpPr>
          <p:nvPr/>
        </p:nvSpPr>
        <p:spPr bwMode="auto">
          <a:xfrm>
            <a:off x="685800" y="101600"/>
            <a:ext cx="7132320" cy="1016000"/>
          </a:xfrm>
          <a:prstGeom prst="wedgeRectCallout">
            <a:avLst>
              <a:gd name="adj1" fmla="val 49120"/>
              <a:gd name="adj2" fmla="val 13145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6304" tIns="73152" rIns="146304" bIns="73152"/>
          <a:lstStyle/>
          <a:p>
            <a:pPr algn="ctr"/>
            <a:r>
              <a:rPr lang="en-US" sz="2600" b="1">
                <a:latin typeface="Arial" charset="0"/>
              </a:rPr>
              <a:t>Prepare the organization for a successful architecture project</a:t>
            </a:r>
          </a:p>
        </p:txBody>
      </p:sp>
      <p:sp>
        <p:nvSpPr>
          <p:cNvPr id="6" name="AutoShape 6"/>
          <p:cNvSpPr>
            <a:spLocks noChangeArrowheads="1"/>
          </p:cNvSpPr>
          <p:nvPr/>
        </p:nvSpPr>
        <p:spPr bwMode="auto">
          <a:xfrm>
            <a:off x="685800" y="7416800"/>
            <a:ext cx="6309360" cy="1320800"/>
          </a:xfrm>
          <a:prstGeom prst="wedgeRectCallout">
            <a:avLst>
              <a:gd name="adj1" fmla="val 70741"/>
              <a:gd name="adj2" fmla="val -17868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6304" tIns="73152" rIns="146304" bIns="73152"/>
          <a:lstStyle/>
          <a:p>
            <a:pPr algn="ctr"/>
            <a:r>
              <a:rPr lang="en-US" sz="2600" b="1">
                <a:latin typeface="Arial" charset="0"/>
              </a:rPr>
              <a:t>Ensure that every stage of a TOGAF project is based on and validates business requirements</a:t>
            </a:r>
          </a:p>
        </p:txBody>
      </p:sp>
      <p:sp>
        <p:nvSpPr>
          <p:cNvPr id="7" name="AutoShape 7"/>
          <p:cNvSpPr>
            <a:spLocks noChangeArrowheads="1"/>
          </p:cNvSpPr>
          <p:nvPr/>
        </p:nvSpPr>
        <p:spPr bwMode="auto">
          <a:xfrm>
            <a:off x="9189720" y="0"/>
            <a:ext cx="6858000" cy="1828800"/>
          </a:xfrm>
          <a:prstGeom prst="wedgeRectCallout">
            <a:avLst>
              <a:gd name="adj1" fmla="val -54208"/>
              <a:gd name="adj2" fmla="val 12419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6304" tIns="73152" rIns="146304" bIns="73152"/>
          <a:lstStyle/>
          <a:p>
            <a:pPr algn="ctr"/>
            <a:r>
              <a:rPr lang="en-US" sz="2600" b="1">
                <a:latin typeface="Arial" charset="0"/>
              </a:rPr>
              <a:t>Set the scope, constraints and expectations for a TOGAF project; create the Architecture Vision;</a:t>
            </a:r>
          </a:p>
          <a:p>
            <a:pPr algn="ctr"/>
            <a:r>
              <a:rPr lang="en-US" sz="2600" b="1">
                <a:latin typeface="Arial" charset="0"/>
              </a:rPr>
              <a:t>validate the business context; create the Statement of Architecture Work</a:t>
            </a:r>
          </a:p>
        </p:txBody>
      </p:sp>
      <p:sp>
        <p:nvSpPr>
          <p:cNvPr id="8" name="AutoShape 8"/>
          <p:cNvSpPr>
            <a:spLocks noChangeArrowheads="1"/>
          </p:cNvSpPr>
          <p:nvPr/>
        </p:nvSpPr>
        <p:spPr bwMode="auto">
          <a:xfrm>
            <a:off x="10972800" y="1930400"/>
            <a:ext cx="5486400" cy="1930400"/>
          </a:xfrm>
          <a:prstGeom prst="wedgeRectCallout">
            <a:avLst>
              <a:gd name="adj1" fmla="val -62866"/>
              <a:gd name="adj2" fmla="val 3629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6304" tIns="73152" rIns="146304" bIns="73152"/>
          <a:lstStyle/>
          <a:p>
            <a:pPr algn="ctr"/>
            <a:r>
              <a:rPr lang="en-US" sz="2600" b="1">
                <a:latin typeface="Arial" charset="0"/>
              </a:rPr>
              <a:t>Develop Business Architecture</a:t>
            </a:r>
          </a:p>
          <a:p>
            <a:pPr algn="ctr"/>
            <a:r>
              <a:rPr lang="en-US" sz="2600" b="1">
                <a:latin typeface="Arial" charset="0"/>
              </a:rPr>
              <a:t>Develop baseline and  target architectures and </a:t>
            </a:r>
          </a:p>
          <a:p>
            <a:pPr algn="ctr"/>
            <a:r>
              <a:rPr lang="en-US" sz="2600" b="1">
                <a:latin typeface="Arial" charset="0"/>
              </a:rPr>
              <a:t>analyze the gaps</a:t>
            </a:r>
          </a:p>
        </p:txBody>
      </p:sp>
      <p:sp>
        <p:nvSpPr>
          <p:cNvPr id="9" name="AutoShape 9"/>
          <p:cNvSpPr>
            <a:spLocks noChangeArrowheads="1"/>
          </p:cNvSpPr>
          <p:nvPr/>
        </p:nvSpPr>
        <p:spPr bwMode="auto">
          <a:xfrm>
            <a:off x="11521440" y="3962400"/>
            <a:ext cx="4937760" cy="1930400"/>
          </a:xfrm>
          <a:prstGeom prst="wedgeRectCallout">
            <a:avLst>
              <a:gd name="adj1" fmla="val -55616"/>
              <a:gd name="adj2" fmla="val 3267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6304" tIns="73152" rIns="146304" bIns="73152"/>
          <a:lstStyle/>
          <a:p>
            <a:pPr algn="ctr"/>
            <a:r>
              <a:rPr lang="en-US" sz="2600" b="1">
                <a:latin typeface="Arial" charset="0"/>
              </a:rPr>
              <a:t>Develop Information Systems Architectures</a:t>
            </a:r>
          </a:p>
          <a:p>
            <a:pPr algn="ctr"/>
            <a:r>
              <a:rPr lang="en-US" sz="2600" b="1">
                <a:latin typeface="Arial" charset="0"/>
              </a:rPr>
              <a:t>Develop baseline and target architectures and </a:t>
            </a:r>
          </a:p>
          <a:p>
            <a:pPr algn="ctr"/>
            <a:r>
              <a:rPr lang="en-US" sz="2600" b="1">
                <a:latin typeface="Arial" charset="0"/>
              </a:rPr>
              <a:t>analyze the gaps</a:t>
            </a:r>
          </a:p>
        </p:txBody>
      </p:sp>
      <p:sp>
        <p:nvSpPr>
          <p:cNvPr id="10" name="AutoShape 10"/>
          <p:cNvSpPr>
            <a:spLocks noChangeArrowheads="1"/>
          </p:cNvSpPr>
          <p:nvPr/>
        </p:nvSpPr>
        <p:spPr bwMode="auto">
          <a:xfrm>
            <a:off x="11109960" y="5994400"/>
            <a:ext cx="5349240" cy="2133600"/>
          </a:xfrm>
          <a:prstGeom prst="wedgeRectCallout">
            <a:avLst>
              <a:gd name="adj1" fmla="val -57532"/>
              <a:gd name="adj2" fmla="val -338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6304" tIns="73152" rIns="146304" bIns="73152"/>
          <a:lstStyle/>
          <a:p>
            <a:pPr algn="ctr"/>
            <a:r>
              <a:rPr lang="en-US" sz="2600" b="1">
                <a:latin typeface="Arial" charset="0"/>
              </a:rPr>
              <a:t>Develop Technology Architecture</a:t>
            </a:r>
          </a:p>
          <a:p>
            <a:pPr algn="ctr"/>
            <a:endParaRPr lang="en-US" sz="2600" b="1">
              <a:latin typeface="Arial" charset="0"/>
            </a:endParaRPr>
          </a:p>
          <a:p>
            <a:pPr algn="ctr"/>
            <a:r>
              <a:rPr lang="en-US" sz="2600" b="1">
                <a:latin typeface="Arial" charset="0"/>
              </a:rPr>
              <a:t>Develop baseline and target architectures and </a:t>
            </a:r>
          </a:p>
          <a:p>
            <a:pPr algn="ctr"/>
            <a:r>
              <a:rPr lang="en-US" sz="2600" b="1">
                <a:latin typeface="Arial" charset="0"/>
              </a:rPr>
              <a:t>analyze the gaps</a:t>
            </a:r>
          </a:p>
        </p:txBody>
      </p:sp>
      <p:sp>
        <p:nvSpPr>
          <p:cNvPr id="11" name="AutoShape 11"/>
          <p:cNvSpPr>
            <a:spLocks noChangeArrowheads="1"/>
          </p:cNvSpPr>
          <p:nvPr/>
        </p:nvSpPr>
        <p:spPr bwMode="auto">
          <a:xfrm>
            <a:off x="8092440" y="8026400"/>
            <a:ext cx="6172200" cy="1117600"/>
          </a:xfrm>
          <a:prstGeom prst="wedgeRectCallout">
            <a:avLst>
              <a:gd name="adj1" fmla="val -43148"/>
              <a:gd name="adj2" fmla="val -9015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6304" tIns="73152" rIns="146304" bIns="73152"/>
          <a:lstStyle/>
          <a:p>
            <a:pPr algn="ctr"/>
            <a:r>
              <a:rPr lang="en-US" sz="2600" b="1">
                <a:latin typeface="Arial" charset="0"/>
              </a:rPr>
              <a:t>Perform initial implementation planning; identify major implementation projects</a:t>
            </a:r>
          </a:p>
        </p:txBody>
      </p:sp>
      <p:sp>
        <p:nvSpPr>
          <p:cNvPr id="12" name="AutoShape 12"/>
          <p:cNvSpPr>
            <a:spLocks noChangeArrowheads="1"/>
          </p:cNvSpPr>
          <p:nvPr/>
        </p:nvSpPr>
        <p:spPr bwMode="auto">
          <a:xfrm>
            <a:off x="0" y="5181600"/>
            <a:ext cx="5349240" cy="1625600"/>
          </a:xfrm>
          <a:prstGeom prst="wedgeRectCallout">
            <a:avLst>
              <a:gd name="adj1" fmla="val 63463"/>
              <a:gd name="adj2" fmla="val 3242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6304" tIns="73152" rIns="146304" bIns="73152"/>
          <a:lstStyle/>
          <a:p>
            <a:pPr algn="ctr"/>
            <a:r>
              <a:rPr lang="en-US" sz="2600" b="1">
                <a:latin typeface="Arial" charset="0"/>
              </a:rPr>
              <a:t>Analyze costs, benefits and risks; develop detailed Implementation and Migration Plan</a:t>
            </a:r>
          </a:p>
        </p:txBody>
      </p:sp>
      <p:sp>
        <p:nvSpPr>
          <p:cNvPr id="13" name="AutoShape 13"/>
          <p:cNvSpPr>
            <a:spLocks noChangeArrowheads="1"/>
          </p:cNvSpPr>
          <p:nvPr/>
        </p:nvSpPr>
        <p:spPr bwMode="auto">
          <a:xfrm>
            <a:off x="0" y="3048000"/>
            <a:ext cx="5760720" cy="1727200"/>
          </a:xfrm>
          <a:prstGeom prst="wedgeRectCallout">
            <a:avLst>
              <a:gd name="adj1" fmla="val 45884"/>
              <a:gd name="adj2" fmla="val 6323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6304" tIns="73152" rIns="146304" bIns="73152"/>
          <a:lstStyle/>
          <a:p>
            <a:pPr algn="ctr"/>
            <a:r>
              <a:rPr lang="en-US" sz="2600" b="1">
                <a:latin typeface="Arial" charset="0"/>
              </a:rPr>
              <a:t>Provide architectural oversight for the implementation; ensure that the implementation project conforms to the architecture</a:t>
            </a:r>
          </a:p>
        </p:txBody>
      </p:sp>
      <p:sp>
        <p:nvSpPr>
          <p:cNvPr id="14" name="AutoShape 14"/>
          <p:cNvSpPr>
            <a:spLocks noChangeArrowheads="1"/>
          </p:cNvSpPr>
          <p:nvPr/>
        </p:nvSpPr>
        <p:spPr bwMode="auto">
          <a:xfrm>
            <a:off x="137160" y="1219200"/>
            <a:ext cx="6858000" cy="1727200"/>
          </a:xfrm>
          <a:prstGeom prst="wedgeRectCallout">
            <a:avLst>
              <a:gd name="adj1" fmla="val 41542"/>
              <a:gd name="adj2" fmla="val 9056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6304" tIns="73152" rIns="146304" bIns="73152"/>
          <a:lstStyle/>
          <a:p>
            <a:pPr algn="ctr"/>
            <a:r>
              <a:rPr lang="en-US" sz="2600" b="1">
                <a:latin typeface="Arial" charset="0"/>
              </a:rPr>
              <a:t>Provide continual monitoring and a change management process to ensure that the architecture responds to the needs of the enterprise </a:t>
            </a:r>
          </a:p>
        </p:txBody>
      </p:sp>
    </p:spTree>
    <p:extLst>
      <p:ext uri="{BB962C8B-B14F-4D97-AF65-F5344CB8AC3E}">
        <p14:creationId xmlns:p14="http://schemas.microsoft.com/office/powerpoint/2010/main" val="143987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ADM Phase Steps Example</a:t>
            </a:r>
            <a:endParaRPr lang="en-US" dirty="0"/>
          </a:p>
        </p:txBody>
      </p:sp>
      <p:pic>
        <p:nvPicPr>
          <p:cNvPr id="5" name="Picture 2" descr="ad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1727200"/>
            <a:ext cx="6300788" cy="6129867"/>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5"/>
          <p:cNvSpPr>
            <a:spLocks noChangeArrowheads="1"/>
          </p:cNvSpPr>
          <p:nvPr/>
        </p:nvSpPr>
        <p:spPr bwMode="auto">
          <a:xfrm>
            <a:off x="7320915" y="2171700"/>
            <a:ext cx="8778240" cy="4978400"/>
          </a:xfrm>
          <a:prstGeom prst="wedgeRectCallout">
            <a:avLst>
              <a:gd name="adj1" fmla="val -61167"/>
              <a:gd name="adj2" fmla="val -1641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46304" tIns="73152" rIns="146304" bIns="73152"/>
          <a:lstStyle/>
          <a:p>
            <a:pPr marL="548640" indent="-548640"/>
            <a:endParaRPr lang="en-US" sz="2600" b="1">
              <a:latin typeface="Arial" charset="0"/>
            </a:endParaRPr>
          </a:p>
        </p:txBody>
      </p:sp>
      <p:pic>
        <p:nvPicPr>
          <p:cNvPr id="7" name="Picture 6" descr="Phase-B-St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60" y="2266951"/>
            <a:ext cx="8552498" cy="482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286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smtClean="0"/>
              <a:t>What is Enterprise?</a:t>
            </a:r>
            <a:br>
              <a:rPr smtClean="0"/>
            </a:br>
            <a:r>
              <a:rPr smtClean="0"/>
              <a:t>What is Architecture?</a:t>
            </a:r>
            <a:endParaRPr lang="en-US" dirty="0"/>
          </a:p>
        </p:txBody>
      </p:sp>
    </p:spTree>
    <p:extLst>
      <p:ext uri="{BB962C8B-B14F-4D97-AF65-F5344CB8AC3E}">
        <p14:creationId xmlns:p14="http://schemas.microsoft.com/office/powerpoint/2010/main" val="10646800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latin typeface="Arial" charset="0"/>
                <a:ea typeface="MS PGothic" pitchFamily="34" charset="-128"/>
              </a:rPr>
              <a:t>ADM Guidelines and Techniques</a:t>
            </a:r>
            <a:endParaRPr lang="en-US" dirty="0"/>
          </a:p>
        </p:txBody>
      </p:sp>
      <p:sp>
        <p:nvSpPr>
          <p:cNvPr id="3" name="Rectangle 3"/>
          <p:cNvSpPr txBox="1">
            <a:spLocks noChangeArrowheads="1"/>
          </p:cNvSpPr>
          <p:nvPr/>
        </p:nvSpPr>
        <p:spPr>
          <a:xfrm>
            <a:off x="451485" y="1619251"/>
            <a:ext cx="15556230" cy="6051549"/>
          </a:xfrm>
          <a:prstGeom prst="rect">
            <a:avLst/>
          </a:prstGeom>
        </p:spPr>
        <p:txBody>
          <a:bodyPr lIns="146304" tIns="73152" rIns="146304" bIns="73152"/>
          <a:lstStyle>
            <a:lvl1pPr marL="548640" indent="-548640" algn="l" defTabSz="1463040" rtl="0" eaLnBrk="1" latinLnBrk="0" hangingPunct="1">
              <a:spcBef>
                <a:spcPct val="20000"/>
              </a:spcBef>
              <a:buFont typeface="Arial" pitchFamily="34" charset="0"/>
              <a:buNone/>
              <a:defRPr sz="3800" kern="1200">
                <a:solidFill>
                  <a:schemeClr val="tx1"/>
                </a:solidFill>
                <a:latin typeface="Verdana" pitchFamily="34" charset="0"/>
                <a:ea typeface="+mn-ea"/>
                <a:cs typeface="+mn-cs"/>
              </a:defRPr>
            </a:lvl1pPr>
            <a:lvl2pPr marL="1188720" indent="-457200" algn="l" defTabSz="1463040" rtl="0" eaLnBrk="1" latinLnBrk="0" hangingPunct="1">
              <a:spcBef>
                <a:spcPct val="20000"/>
              </a:spcBef>
              <a:buClr>
                <a:srgbClr val="ADAFB2"/>
              </a:buClr>
              <a:buFont typeface="Wingdings" pitchFamily="2" charset="2"/>
              <a:buChar char="§"/>
              <a:defRPr sz="3800" kern="1200">
                <a:solidFill>
                  <a:schemeClr val="tx1"/>
                </a:solidFill>
                <a:latin typeface="Verdana" pitchFamily="34" charset="0"/>
                <a:ea typeface="+mn-ea"/>
                <a:cs typeface="+mn-cs"/>
              </a:defRPr>
            </a:lvl2pPr>
            <a:lvl3pPr marL="1828800" indent="-365760" algn="l" defTabSz="1463040" rtl="0" eaLnBrk="1" latinLnBrk="0" hangingPunct="1">
              <a:spcBef>
                <a:spcPct val="20000"/>
              </a:spcBef>
              <a:buClr>
                <a:srgbClr val="ADAFB2"/>
              </a:buClr>
              <a:buFont typeface="Wingdings" pitchFamily="2" charset="2"/>
              <a:buChar char="§"/>
              <a:defRPr sz="3200" kern="1200">
                <a:solidFill>
                  <a:schemeClr val="tx1"/>
                </a:solidFill>
                <a:latin typeface="Verdana" pitchFamily="34" charset="0"/>
                <a:ea typeface="+mn-ea"/>
                <a:cs typeface="+mn-cs"/>
              </a:defRPr>
            </a:lvl3pPr>
            <a:lvl4pPr marL="256032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4pPr>
            <a:lvl5pPr marL="329184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r>
              <a:rPr lang="en-US" smtClean="0">
                <a:latin typeface="Arial" charset="0"/>
              </a:rPr>
              <a:t>A set of </a:t>
            </a:r>
            <a:r>
              <a:rPr lang="en-GB" altLang="ja-JP" smtClean="0">
                <a:latin typeface="Arial" charset="0"/>
                <a:ea typeface="MS PGothic" pitchFamily="34" charset="-128"/>
              </a:rPr>
              <a:t>guidelines and techniques to support the application of the ADM</a:t>
            </a:r>
            <a:r>
              <a:rPr lang="en-US" altLang="ja-JP" smtClean="0">
                <a:latin typeface="Arial" charset="0"/>
                <a:ea typeface="MS PGothic" pitchFamily="34" charset="-128"/>
              </a:rPr>
              <a:t> </a:t>
            </a:r>
          </a:p>
          <a:p>
            <a:r>
              <a:rPr lang="en-US" altLang="ja-JP" smtClean="0">
                <a:latin typeface="Arial" charset="0"/>
                <a:ea typeface="MS PGothic" pitchFamily="34" charset="-128"/>
              </a:rPr>
              <a:t>The </a:t>
            </a:r>
            <a:r>
              <a:rPr lang="en-US" altLang="ja-JP" u="sng" smtClean="0">
                <a:latin typeface="Arial" charset="0"/>
                <a:ea typeface="MS PGothic" pitchFamily="34" charset="-128"/>
              </a:rPr>
              <a:t>guidelines help to adapt the ADM</a:t>
            </a:r>
            <a:r>
              <a:rPr lang="en-US" altLang="ja-JP" smtClean="0">
                <a:latin typeface="Arial" charset="0"/>
                <a:ea typeface="MS PGothic" pitchFamily="34" charset="-128"/>
              </a:rPr>
              <a:t> to deal with different scenarios, including different process styles (e.g. the use of iteration) and also specific requirements (e.g. security). </a:t>
            </a:r>
          </a:p>
          <a:p>
            <a:r>
              <a:rPr lang="en-US" altLang="ja-JP" smtClean="0">
                <a:latin typeface="Arial" charset="0"/>
                <a:ea typeface="MS PGothic" pitchFamily="34" charset="-128"/>
              </a:rPr>
              <a:t>The </a:t>
            </a:r>
            <a:r>
              <a:rPr lang="en-US" altLang="ja-JP" u="sng" smtClean="0">
                <a:latin typeface="Arial" charset="0"/>
                <a:ea typeface="MS PGothic" pitchFamily="34" charset="-128"/>
              </a:rPr>
              <a:t>techniques support specific tasks within the ADM</a:t>
            </a:r>
            <a:r>
              <a:rPr lang="en-US" altLang="ja-JP" smtClean="0">
                <a:latin typeface="Arial" charset="0"/>
                <a:ea typeface="MS PGothic" pitchFamily="34" charset="-128"/>
              </a:rPr>
              <a:t> (e.g. defining principles, business scenarios, gap analysis, migration planning, risk management, etc).</a:t>
            </a:r>
            <a:endParaRPr lang="en-US" dirty="0" smtClean="0">
              <a:latin typeface="Arial" charset="0"/>
            </a:endParaRPr>
          </a:p>
        </p:txBody>
      </p:sp>
    </p:spTree>
    <p:extLst>
      <p:ext uri="{BB962C8B-B14F-4D97-AF65-F5344CB8AC3E}">
        <p14:creationId xmlns:p14="http://schemas.microsoft.com/office/powerpoint/2010/main" val="2498832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rPr>
              <a:t>Applying Iteration to the ADM</a:t>
            </a:r>
            <a:endParaRPr lang="en-US" dirty="0">
              <a:latin typeface="Arial" charset="0"/>
            </a:endParaRPr>
          </a:p>
        </p:txBody>
      </p:sp>
      <p:sp>
        <p:nvSpPr>
          <p:cNvPr id="4" name="Text Box 4"/>
          <p:cNvSpPr txBox="1">
            <a:spLocks noChangeArrowheads="1"/>
          </p:cNvSpPr>
          <p:nvPr/>
        </p:nvSpPr>
        <p:spPr bwMode="auto">
          <a:xfrm>
            <a:off x="411480" y="7518400"/>
            <a:ext cx="3017520"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spAutoFit/>
          </a:bodyPr>
          <a:lstStyle/>
          <a:p>
            <a:pPr>
              <a:spcBef>
                <a:spcPct val="50000"/>
              </a:spcBef>
            </a:pPr>
            <a:r>
              <a:rPr lang="en-US" sz="2200" i="1">
                <a:latin typeface="Arial" charset="0"/>
              </a:rPr>
              <a:t>Example Guideline</a:t>
            </a:r>
          </a:p>
        </p:txBody>
      </p:sp>
      <p:pic>
        <p:nvPicPr>
          <p:cNvPr id="5" name="Picture 5" descr="19_adm_ite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975" y="1449918"/>
            <a:ext cx="7715250" cy="624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467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Applying the ADM </a:t>
            </a:r>
            <a:r>
              <a:rPr lang="en-US" dirty="0" smtClean="0">
                <a:latin typeface="Arial" charset="0"/>
              </a:rPr>
              <a:t>- Across </a:t>
            </a:r>
            <a:r>
              <a:rPr lang="en-US" dirty="0">
                <a:latin typeface="Arial" charset="0"/>
              </a:rPr>
              <a:t>the Architecture </a:t>
            </a:r>
            <a:r>
              <a:rPr lang="en-US" dirty="0" smtClean="0">
                <a:latin typeface="Arial" charset="0"/>
              </a:rPr>
              <a:t>Landscape</a:t>
            </a:r>
            <a:endParaRPr lang="en-US" dirty="0"/>
          </a:p>
        </p:txBody>
      </p:sp>
      <p:sp>
        <p:nvSpPr>
          <p:cNvPr id="6" name="Text Box 4"/>
          <p:cNvSpPr txBox="1">
            <a:spLocks noChangeArrowheads="1"/>
          </p:cNvSpPr>
          <p:nvPr/>
        </p:nvSpPr>
        <p:spPr bwMode="auto">
          <a:xfrm>
            <a:off x="411480" y="7518400"/>
            <a:ext cx="3017520"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spAutoFit/>
          </a:bodyPr>
          <a:lstStyle/>
          <a:p>
            <a:pPr>
              <a:spcBef>
                <a:spcPct val="50000"/>
              </a:spcBef>
            </a:pPr>
            <a:r>
              <a:rPr lang="en-US" sz="2200" i="1" dirty="0">
                <a:latin typeface="Arial" charset="0"/>
              </a:rPr>
              <a:t>Example Guideline</a:t>
            </a:r>
          </a:p>
        </p:txBody>
      </p:sp>
      <p:pic>
        <p:nvPicPr>
          <p:cNvPr id="7" name="Picture 5" descr="40_partitionin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2336800"/>
            <a:ext cx="6483668" cy="4563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20_adm_hierarc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3920" y="1625600"/>
            <a:ext cx="6289358"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043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latin typeface="Arial" charset="0"/>
              </a:rPr>
              <a:t>Categories of </a:t>
            </a:r>
            <a:r>
              <a:rPr lang="en-GB" dirty="0" smtClean="0">
                <a:latin typeface="Arial" charset="0"/>
              </a:rPr>
              <a:t>Stakeholder</a:t>
            </a:r>
            <a:endParaRPr lang="en-US" dirty="0"/>
          </a:p>
        </p:txBody>
      </p:sp>
      <p:sp>
        <p:nvSpPr>
          <p:cNvPr id="5" name="Rectangle 2"/>
          <p:cNvSpPr>
            <a:spLocks noChangeArrowheads="1"/>
          </p:cNvSpPr>
          <p:nvPr/>
        </p:nvSpPr>
        <p:spPr bwMode="auto">
          <a:xfrm>
            <a:off x="3446145" y="1473200"/>
            <a:ext cx="16459200" cy="594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spAutoFit/>
          </a:bodyPr>
          <a:lstStyle/>
          <a:p>
            <a:endParaRPr lang="en-US"/>
          </a:p>
        </p:txBody>
      </p:sp>
      <p:sp>
        <p:nvSpPr>
          <p:cNvPr id="7" name="Text Box 5"/>
          <p:cNvSpPr txBox="1">
            <a:spLocks noChangeArrowheads="1"/>
          </p:cNvSpPr>
          <p:nvPr/>
        </p:nvSpPr>
        <p:spPr bwMode="auto">
          <a:xfrm>
            <a:off x="411480" y="7518401"/>
            <a:ext cx="3017520" cy="4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type="none" w="sm" len="sm"/>
                <a:tailEnd type="none" w="sm" len="sm"/>
              </a14:hiddenLine>
            </a:ext>
            <a:ext uri="{AF507438-7753-43E0-B8FC-AC1667EBCBE1}">
              <a14:hiddenEffects xmlns:a14="http://schemas.microsoft.com/office/drawing/2010/main">
                <a:effectLst>
                  <a:outerShdw dist="71842" dir="2700000" algn="ctr" rotWithShape="0">
                    <a:schemeClr val="bg2"/>
                  </a:outerShdw>
                </a:effectLst>
              </a14:hiddenEffects>
            </a:ext>
          </a:extLst>
        </p:spPr>
        <p:txBody>
          <a:bodyPr lIns="146304" tIns="73152" rIns="146304" bIns="73152">
            <a:spAutoFit/>
          </a:bodyPr>
          <a:lstStyle/>
          <a:p>
            <a:pPr>
              <a:spcBef>
                <a:spcPct val="50000"/>
              </a:spcBef>
            </a:pPr>
            <a:r>
              <a:rPr lang="en-US" sz="2200" i="1">
                <a:latin typeface="Arial" charset="0"/>
              </a:rPr>
              <a:t>Example Technique</a:t>
            </a:r>
          </a:p>
        </p:txBody>
      </p:sp>
      <p:pic>
        <p:nvPicPr>
          <p:cNvPr id="8" name="Picture 6" descr="24_stakehol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4610" y="1473200"/>
            <a:ext cx="11144250" cy="624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722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Architecture Content Framework</a:t>
            </a:r>
            <a:endParaRPr lang="en-US" dirty="0"/>
          </a:p>
        </p:txBody>
      </p:sp>
      <p:sp>
        <p:nvSpPr>
          <p:cNvPr id="5" name="Rectangle 2"/>
          <p:cNvSpPr txBox="1">
            <a:spLocks noChangeArrowheads="1"/>
          </p:cNvSpPr>
          <p:nvPr/>
        </p:nvSpPr>
        <p:spPr>
          <a:xfrm>
            <a:off x="411480" y="508000"/>
            <a:ext cx="15499080" cy="1422400"/>
          </a:xfrm>
          <a:prstGeom prst="rect">
            <a:avLst/>
          </a:prstGeom>
        </p:spPr>
        <p:txBody>
          <a:bodyPr lIns="146304" tIns="73152" rIns="146304" bIns="73152"/>
          <a:lstStyle>
            <a:lvl1pPr algn="ctr" defTabSz="1463040" rtl="0" eaLnBrk="1" latinLnBrk="0" hangingPunct="1">
              <a:spcBef>
                <a:spcPct val="0"/>
              </a:spcBef>
              <a:buNone/>
              <a:defRPr lang="en-US" sz="4500" kern="1200" dirty="0" smtClean="0">
                <a:solidFill>
                  <a:srgbClr val="231F20"/>
                </a:solidFill>
                <a:latin typeface="Verdana" pitchFamily="34" charset="0"/>
                <a:ea typeface="ＭＳ Ｐゴシック" charset="-128"/>
                <a:cs typeface="+mj-cs"/>
              </a:defRPr>
            </a:lvl1pPr>
          </a:lstStyle>
          <a:p>
            <a:endParaRPr lang="en-US" dirty="0">
              <a:latin typeface="Arial" charset="0"/>
            </a:endParaRPr>
          </a:p>
        </p:txBody>
      </p:sp>
      <p:sp>
        <p:nvSpPr>
          <p:cNvPr id="6" name="Rectangle 3"/>
          <p:cNvSpPr txBox="1">
            <a:spLocks noChangeArrowheads="1"/>
          </p:cNvSpPr>
          <p:nvPr/>
        </p:nvSpPr>
        <p:spPr>
          <a:xfrm>
            <a:off x="7818120" y="2334685"/>
            <a:ext cx="8366760" cy="5753100"/>
          </a:xfrm>
          <a:prstGeom prst="rect">
            <a:avLst/>
          </a:prstGeom>
        </p:spPr>
        <p:txBody>
          <a:bodyPr lIns="146304" tIns="73152" rIns="146304" bIns="73152"/>
          <a:lstStyle>
            <a:lvl1pPr marL="548640" indent="-548640" algn="l" defTabSz="1463040" rtl="0" eaLnBrk="1" latinLnBrk="0" hangingPunct="1">
              <a:spcBef>
                <a:spcPct val="20000"/>
              </a:spcBef>
              <a:buFont typeface="Arial" pitchFamily="34" charset="0"/>
              <a:buNone/>
              <a:defRPr sz="3800" kern="1200">
                <a:solidFill>
                  <a:schemeClr val="tx1"/>
                </a:solidFill>
                <a:latin typeface="Verdana" pitchFamily="34" charset="0"/>
                <a:ea typeface="+mn-ea"/>
                <a:cs typeface="+mn-cs"/>
              </a:defRPr>
            </a:lvl1pPr>
            <a:lvl2pPr marL="1188720" indent="-457200" algn="l" defTabSz="1463040" rtl="0" eaLnBrk="1" latinLnBrk="0" hangingPunct="1">
              <a:spcBef>
                <a:spcPct val="20000"/>
              </a:spcBef>
              <a:buClr>
                <a:srgbClr val="ADAFB2"/>
              </a:buClr>
              <a:buFont typeface="Wingdings" pitchFamily="2" charset="2"/>
              <a:buChar char="§"/>
              <a:defRPr sz="3800" kern="1200">
                <a:solidFill>
                  <a:schemeClr val="tx1"/>
                </a:solidFill>
                <a:latin typeface="Verdana" pitchFamily="34" charset="0"/>
                <a:ea typeface="+mn-ea"/>
                <a:cs typeface="+mn-cs"/>
              </a:defRPr>
            </a:lvl2pPr>
            <a:lvl3pPr marL="1828800" indent="-365760" algn="l" defTabSz="1463040" rtl="0" eaLnBrk="1" latinLnBrk="0" hangingPunct="1">
              <a:spcBef>
                <a:spcPct val="20000"/>
              </a:spcBef>
              <a:buClr>
                <a:srgbClr val="ADAFB2"/>
              </a:buClr>
              <a:buFont typeface="Wingdings" pitchFamily="2" charset="2"/>
              <a:buChar char="§"/>
              <a:defRPr sz="3200" kern="1200">
                <a:solidFill>
                  <a:schemeClr val="tx1"/>
                </a:solidFill>
                <a:latin typeface="Verdana" pitchFamily="34" charset="0"/>
                <a:ea typeface="+mn-ea"/>
                <a:cs typeface="+mn-cs"/>
              </a:defRPr>
            </a:lvl3pPr>
            <a:lvl4pPr marL="256032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4pPr>
            <a:lvl5pPr marL="329184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lnSpc>
                <a:spcPct val="80000"/>
              </a:lnSpc>
              <a:buClr>
                <a:schemeClr val="tx1"/>
              </a:buClr>
              <a:buFont typeface="Arial" charset="0"/>
              <a:buNone/>
            </a:pPr>
            <a:r>
              <a:rPr lang="en-GB" altLang="ja-JP" sz="3200" dirty="0" smtClean="0">
                <a:latin typeface="Arial" charset="0"/>
                <a:ea typeface="MS PGothic" pitchFamily="34" charset="-128"/>
              </a:rPr>
              <a:t>Provides a</a:t>
            </a:r>
            <a:r>
              <a:rPr lang="en-US" altLang="ja-JP" sz="3200" dirty="0" smtClean="0">
                <a:latin typeface="Arial" charset="0"/>
                <a:ea typeface="MS PGothic" pitchFamily="34" charset="-128"/>
              </a:rPr>
              <a:t> detailed model of architectural work products, including </a:t>
            </a:r>
            <a:r>
              <a:rPr lang="en-US" altLang="ja-JP" sz="3200" b="1" dirty="0" smtClean="0">
                <a:latin typeface="Arial" charset="0"/>
                <a:ea typeface="MS PGothic" pitchFamily="34" charset="-128"/>
              </a:rPr>
              <a:t>Deliverables</a:t>
            </a:r>
            <a:r>
              <a:rPr lang="en-US" altLang="ja-JP" sz="3200" dirty="0" smtClean="0">
                <a:latin typeface="Arial" charset="0"/>
                <a:ea typeface="MS PGothic" pitchFamily="34" charset="-128"/>
              </a:rPr>
              <a:t>, </a:t>
            </a:r>
            <a:r>
              <a:rPr lang="en-US" altLang="ja-JP" sz="3200" b="1" dirty="0" smtClean="0">
                <a:latin typeface="Arial" charset="0"/>
                <a:ea typeface="MS PGothic" pitchFamily="34" charset="-128"/>
              </a:rPr>
              <a:t>Artifacts</a:t>
            </a:r>
            <a:r>
              <a:rPr lang="en-US" altLang="ja-JP" sz="3200" dirty="0" smtClean="0">
                <a:latin typeface="Arial" charset="0"/>
                <a:ea typeface="MS PGothic" pitchFamily="34" charset="-128"/>
              </a:rPr>
              <a:t> within deliverables, and the </a:t>
            </a:r>
            <a:r>
              <a:rPr lang="en-US" altLang="ja-JP" sz="3200" b="1" dirty="0" smtClean="0">
                <a:latin typeface="Arial" charset="0"/>
                <a:ea typeface="MS PGothic" pitchFamily="34" charset="-128"/>
              </a:rPr>
              <a:t>Architecture Building Blocks</a:t>
            </a:r>
            <a:r>
              <a:rPr lang="en-US" altLang="ja-JP" sz="3200" dirty="0" smtClean="0">
                <a:latin typeface="Arial" charset="0"/>
                <a:ea typeface="MS PGothic" pitchFamily="34" charset="-128"/>
              </a:rPr>
              <a:t> (ABBs) that deliverables represent.</a:t>
            </a:r>
          </a:p>
          <a:p>
            <a:pPr>
              <a:lnSpc>
                <a:spcPct val="80000"/>
              </a:lnSpc>
            </a:pPr>
            <a:r>
              <a:rPr lang="en-GB" sz="3200" dirty="0" smtClean="0">
                <a:latin typeface="Arial" charset="0"/>
              </a:rPr>
              <a:t>It drives for greater consistency in the outputs of TOGAF</a:t>
            </a:r>
          </a:p>
          <a:p>
            <a:pPr>
              <a:lnSpc>
                <a:spcPct val="80000"/>
              </a:lnSpc>
            </a:pPr>
            <a:r>
              <a:rPr lang="en-GB" sz="3200" dirty="0" smtClean="0">
                <a:latin typeface="Arial" charset="0"/>
              </a:rPr>
              <a:t>It provides a comprehensive checklist of architecture outputs</a:t>
            </a:r>
          </a:p>
          <a:p>
            <a:pPr>
              <a:lnSpc>
                <a:spcPct val="80000"/>
              </a:lnSpc>
            </a:pPr>
            <a:r>
              <a:rPr lang="en-GB" sz="3200" dirty="0" smtClean="0">
                <a:latin typeface="Arial" charset="0"/>
              </a:rPr>
              <a:t>It promotes better integration of work products </a:t>
            </a:r>
          </a:p>
          <a:p>
            <a:pPr>
              <a:lnSpc>
                <a:spcPct val="80000"/>
              </a:lnSpc>
            </a:pPr>
            <a:r>
              <a:rPr lang="en-GB" sz="3200" dirty="0" smtClean="0">
                <a:latin typeface="Arial" charset="0"/>
              </a:rPr>
              <a:t>It provides a detailed open standard for how architectures should be described</a:t>
            </a:r>
          </a:p>
          <a:p>
            <a:pPr>
              <a:lnSpc>
                <a:spcPct val="80000"/>
              </a:lnSpc>
            </a:pPr>
            <a:r>
              <a:rPr lang="en-GB" sz="3200" dirty="0" smtClean="0">
                <a:latin typeface="Arial" charset="0"/>
              </a:rPr>
              <a:t>It includes a detailed </a:t>
            </a:r>
            <a:r>
              <a:rPr lang="en-GB" sz="3200" dirty="0" err="1" smtClean="0">
                <a:latin typeface="Arial" charset="0"/>
              </a:rPr>
              <a:t>metamodel</a:t>
            </a:r>
            <a:endParaRPr lang="en-GB" sz="3200" dirty="0" smtClean="0">
              <a:latin typeface="Arial" charset="0"/>
            </a:endParaRPr>
          </a:p>
          <a:p>
            <a:pPr>
              <a:lnSpc>
                <a:spcPct val="80000"/>
              </a:lnSpc>
              <a:buClr>
                <a:schemeClr val="tx1"/>
              </a:buClr>
              <a:buFont typeface="Arial" charset="0"/>
              <a:buNone/>
            </a:pPr>
            <a:endParaRPr lang="en-US" sz="3200" dirty="0" smtClean="0">
              <a:latin typeface="Arial" charset="0"/>
            </a:endParaRPr>
          </a:p>
          <a:p>
            <a:pPr>
              <a:lnSpc>
                <a:spcPct val="80000"/>
              </a:lnSpc>
              <a:spcBef>
                <a:spcPct val="0"/>
              </a:spcBef>
              <a:buClr>
                <a:schemeClr val="bg1"/>
              </a:buClr>
              <a:buFontTx/>
              <a:buNone/>
            </a:pPr>
            <a:endParaRPr lang="en-US" sz="3200" dirty="0" smtClean="0">
              <a:latin typeface="Arial" charset="0"/>
            </a:endParaRPr>
          </a:p>
          <a:p>
            <a:pPr algn="ctr">
              <a:lnSpc>
                <a:spcPct val="80000"/>
              </a:lnSpc>
              <a:spcBef>
                <a:spcPct val="0"/>
              </a:spcBef>
              <a:buClr>
                <a:schemeClr val="bg1"/>
              </a:buClr>
              <a:buFontTx/>
              <a:buNone/>
            </a:pPr>
            <a:endParaRPr lang="en-US" sz="2200" dirty="0" smtClean="0"/>
          </a:p>
          <a:p>
            <a:pPr>
              <a:lnSpc>
                <a:spcPct val="80000"/>
              </a:lnSpc>
              <a:spcBef>
                <a:spcPct val="0"/>
              </a:spcBef>
              <a:buClr>
                <a:schemeClr val="bg1"/>
              </a:buClr>
              <a:buFontTx/>
              <a:buNone/>
            </a:pPr>
            <a:endParaRPr lang="en-US" sz="2600" dirty="0" smtClean="0">
              <a:latin typeface="Arial" charset="0"/>
            </a:endParaRPr>
          </a:p>
          <a:p>
            <a:pPr>
              <a:lnSpc>
                <a:spcPct val="80000"/>
              </a:lnSpc>
              <a:spcBef>
                <a:spcPct val="0"/>
              </a:spcBef>
              <a:buClr>
                <a:schemeClr val="bg1"/>
              </a:buClr>
              <a:buFontTx/>
              <a:buNone/>
            </a:pPr>
            <a:endParaRPr lang="en-US" sz="2200" dirty="0" smtClean="0"/>
          </a:p>
          <a:p>
            <a:pPr>
              <a:lnSpc>
                <a:spcPct val="80000"/>
              </a:lnSpc>
              <a:spcBef>
                <a:spcPct val="0"/>
              </a:spcBef>
              <a:buClr>
                <a:schemeClr val="bg1"/>
              </a:buClr>
              <a:buFontTx/>
              <a:buNone/>
            </a:pPr>
            <a:endParaRPr lang="en-US" sz="3200" dirty="0" smtClean="0">
              <a:latin typeface="Arial" charset="0"/>
            </a:endParaRPr>
          </a:p>
          <a:p>
            <a:pPr>
              <a:lnSpc>
                <a:spcPct val="80000"/>
              </a:lnSpc>
              <a:spcBef>
                <a:spcPct val="0"/>
              </a:spcBef>
              <a:buClr>
                <a:schemeClr val="bg1"/>
              </a:buClr>
              <a:buFontTx/>
              <a:buNone/>
            </a:pPr>
            <a:endParaRPr lang="en-US" sz="2600" b="1" dirty="0" smtClean="0">
              <a:latin typeface="Arial" charset="0"/>
            </a:endParaRPr>
          </a:p>
          <a:p>
            <a:pPr>
              <a:lnSpc>
                <a:spcPct val="80000"/>
              </a:lnSpc>
              <a:spcBef>
                <a:spcPct val="0"/>
              </a:spcBef>
              <a:buClr>
                <a:schemeClr val="bg1"/>
              </a:buClr>
              <a:buFontTx/>
              <a:buNone/>
            </a:pPr>
            <a:endParaRPr lang="en-US" sz="2600" b="1" dirty="0" smtClean="0">
              <a:latin typeface="Arial" charset="0"/>
            </a:endParaRPr>
          </a:p>
          <a:p>
            <a:pPr>
              <a:lnSpc>
                <a:spcPct val="80000"/>
              </a:lnSpc>
            </a:pPr>
            <a:endParaRPr lang="en-US" sz="3200" dirty="0">
              <a:latin typeface="Arial" charset="0"/>
            </a:endParaRPr>
          </a:p>
        </p:txBody>
      </p:sp>
      <p:pic>
        <p:nvPicPr>
          <p:cNvPr id="7" name="Picture 5" descr="34_contentfwk5-lo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 y="2673352"/>
            <a:ext cx="7680960" cy="4540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761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latin typeface="Arial" charset="0"/>
              </a:rPr>
              <a:t>Deliverables, </a:t>
            </a:r>
            <a:r>
              <a:rPr lang="en-GB" dirty="0" err="1">
                <a:latin typeface="Arial" charset="0"/>
              </a:rPr>
              <a:t>Artifacts</a:t>
            </a:r>
            <a:r>
              <a:rPr lang="en-GB" dirty="0">
                <a:latin typeface="Arial" charset="0"/>
              </a:rPr>
              <a:t> and Building Blocks</a:t>
            </a:r>
            <a:endParaRPr lang="en-US" dirty="0"/>
          </a:p>
        </p:txBody>
      </p:sp>
      <p:pic>
        <p:nvPicPr>
          <p:cNvPr id="5" name="Picture 4" descr="02_concept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920" y="2032000"/>
            <a:ext cx="13304520" cy="58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769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Full Content </a:t>
            </a:r>
            <a:r>
              <a:rPr lang="en-US" dirty="0" err="1">
                <a:latin typeface="Arial" charset="0"/>
              </a:rPr>
              <a:t>Metamodel</a:t>
            </a:r>
            <a:r>
              <a:rPr lang="en-US" dirty="0">
                <a:latin typeface="Arial" charset="0"/>
              </a:rPr>
              <a:t> with Relationships</a:t>
            </a:r>
            <a:endParaRPr lang="en-US" dirty="0"/>
          </a:p>
        </p:txBody>
      </p:sp>
      <p:pic>
        <p:nvPicPr>
          <p:cNvPr id="6" name="Picture 3" descr="34_contentfwk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270" y="19050"/>
            <a:ext cx="13578840" cy="908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68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The Enterprise </a:t>
            </a:r>
            <a:r>
              <a:rPr lang="en-US" dirty="0" smtClean="0">
                <a:latin typeface="Arial" charset="0"/>
              </a:rPr>
              <a:t>Continuum</a:t>
            </a:r>
            <a:endParaRPr lang="en-US" dirty="0"/>
          </a:p>
        </p:txBody>
      </p:sp>
      <p:pic>
        <p:nvPicPr>
          <p:cNvPr id="5" name="Picture 2" descr="39_entcon_o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0138" y="1380067"/>
            <a:ext cx="14444662" cy="69363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txBox="1">
            <a:spLocks noChangeArrowheads="1"/>
          </p:cNvSpPr>
          <p:nvPr/>
        </p:nvSpPr>
        <p:spPr>
          <a:xfrm>
            <a:off x="451485" y="539751"/>
            <a:ext cx="15556230" cy="855133"/>
          </a:xfrm>
          <a:prstGeom prst="rect">
            <a:avLst/>
          </a:prstGeom>
        </p:spPr>
        <p:txBody>
          <a:bodyPr lIns="146304" tIns="73152" rIns="146304" bIns="73152"/>
          <a:lstStyle>
            <a:lvl1pPr algn="ctr" defTabSz="1463040" rtl="0" eaLnBrk="1" latinLnBrk="0" hangingPunct="1">
              <a:spcBef>
                <a:spcPct val="0"/>
              </a:spcBef>
              <a:buNone/>
              <a:defRPr lang="en-US" sz="4500" kern="1200" dirty="0" smtClean="0">
                <a:solidFill>
                  <a:srgbClr val="231F20"/>
                </a:solidFill>
                <a:latin typeface="Verdana" pitchFamily="34" charset="0"/>
                <a:ea typeface="ＭＳ Ｐゴシック" charset="-128"/>
                <a:cs typeface="+mj-cs"/>
              </a:defRPr>
            </a:lvl1pPr>
          </a:lstStyle>
          <a:p>
            <a:endParaRPr lang="en-US" dirty="0">
              <a:latin typeface="Arial" charset="0"/>
            </a:endParaRPr>
          </a:p>
        </p:txBody>
      </p:sp>
    </p:spTree>
    <p:extLst>
      <p:ext uri="{BB962C8B-B14F-4D97-AF65-F5344CB8AC3E}">
        <p14:creationId xmlns:p14="http://schemas.microsoft.com/office/powerpoint/2010/main" val="1517650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Architecture Repository</a:t>
            </a:r>
            <a:endParaRPr lang="en-US" dirty="0"/>
          </a:p>
        </p:txBody>
      </p:sp>
      <p:sp>
        <p:nvSpPr>
          <p:cNvPr id="5" name="Rectangle 5"/>
          <p:cNvSpPr>
            <a:spLocks noChangeArrowheads="1"/>
          </p:cNvSpPr>
          <p:nvPr/>
        </p:nvSpPr>
        <p:spPr bwMode="auto">
          <a:xfrm>
            <a:off x="9738360" y="2032000"/>
            <a:ext cx="6583680" cy="645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88000" tIns="0" rIns="288000" bIns="57600"/>
          <a:lstStyle/>
          <a:p>
            <a:pPr>
              <a:spcBef>
                <a:spcPct val="60000"/>
              </a:spcBef>
              <a:buClr>
                <a:schemeClr val="accent1"/>
              </a:buClr>
              <a:buSzPct val="70000"/>
              <a:buFont typeface="Wingdings" pitchFamily="2" charset="2"/>
              <a:buNone/>
            </a:pPr>
            <a:endParaRPr lang="en-US" sz="3800">
              <a:latin typeface="Arial" charset="0"/>
            </a:endParaRPr>
          </a:p>
        </p:txBody>
      </p:sp>
      <p:pic>
        <p:nvPicPr>
          <p:cNvPr id="6" name="Picture 5" descr="41_archrepo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0360" y="1320800"/>
            <a:ext cx="10835640" cy="666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943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TOGAF</a:t>
            </a:r>
            <a:r>
              <a:rPr lang="en-US" baseline="30000" dirty="0">
                <a:latin typeface="Arial" charset="0"/>
                <a:cs typeface="Arial" charset="0"/>
              </a:rPr>
              <a:t>®</a:t>
            </a:r>
            <a:r>
              <a:rPr lang="en-US" dirty="0">
                <a:latin typeface="Arial" charset="0"/>
              </a:rPr>
              <a:t> Reference Models</a:t>
            </a:r>
            <a:endParaRPr lang="en-US" dirty="0"/>
          </a:p>
        </p:txBody>
      </p:sp>
      <p:sp>
        <p:nvSpPr>
          <p:cNvPr id="5" name="Rectangle 3"/>
          <p:cNvSpPr txBox="1">
            <a:spLocks noChangeArrowheads="1"/>
          </p:cNvSpPr>
          <p:nvPr/>
        </p:nvSpPr>
        <p:spPr>
          <a:xfrm>
            <a:off x="451485" y="2076451"/>
            <a:ext cx="15556230" cy="6051549"/>
          </a:xfrm>
          <a:prstGeom prst="rect">
            <a:avLst/>
          </a:prstGeom>
        </p:spPr>
        <p:txBody>
          <a:bodyPr lIns="146304" tIns="73152" rIns="146304" bIns="73152"/>
          <a:lstStyle>
            <a:lvl1pPr marL="548640" indent="-548640" algn="l" defTabSz="1463040" rtl="0" eaLnBrk="1" latinLnBrk="0" hangingPunct="1">
              <a:spcBef>
                <a:spcPct val="20000"/>
              </a:spcBef>
              <a:buFont typeface="Arial" pitchFamily="34" charset="0"/>
              <a:buNone/>
              <a:defRPr sz="3800" kern="1200">
                <a:solidFill>
                  <a:schemeClr val="tx1"/>
                </a:solidFill>
                <a:latin typeface="Verdana" pitchFamily="34" charset="0"/>
                <a:ea typeface="+mn-ea"/>
                <a:cs typeface="+mn-cs"/>
              </a:defRPr>
            </a:lvl1pPr>
            <a:lvl2pPr marL="1188720" indent="-457200" algn="l" defTabSz="1463040" rtl="0" eaLnBrk="1" latinLnBrk="0" hangingPunct="1">
              <a:spcBef>
                <a:spcPct val="20000"/>
              </a:spcBef>
              <a:buClr>
                <a:srgbClr val="ADAFB2"/>
              </a:buClr>
              <a:buFont typeface="Wingdings" pitchFamily="2" charset="2"/>
              <a:buChar char="§"/>
              <a:defRPr sz="3800" kern="1200">
                <a:solidFill>
                  <a:schemeClr val="tx1"/>
                </a:solidFill>
                <a:latin typeface="Verdana" pitchFamily="34" charset="0"/>
                <a:ea typeface="+mn-ea"/>
                <a:cs typeface="+mn-cs"/>
              </a:defRPr>
            </a:lvl2pPr>
            <a:lvl3pPr marL="1828800" indent="-365760" algn="l" defTabSz="1463040" rtl="0" eaLnBrk="1" latinLnBrk="0" hangingPunct="1">
              <a:spcBef>
                <a:spcPct val="20000"/>
              </a:spcBef>
              <a:buClr>
                <a:srgbClr val="ADAFB2"/>
              </a:buClr>
              <a:buFont typeface="Wingdings" pitchFamily="2" charset="2"/>
              <a:buChar char="§"/>
              <a:defRPr sz="3200" kern="1200">
                <a:solidFill>
                  <a:schemeClr val="tx1"/>
                </a:solidFill>
                <a:latin typeface="Verdana" pitchFamily="34" charset="0"/>
                <a:ea typeface="+mn-ea"/>
                <a:cs typeface="+mn-cs"/>
              </a:defRPr>
            </a:lvl3pPr>
            <a:lvl4pPr marL="256032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4pPr>
            <a:lvl5pPr marL="329184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lgn="just"/>
            <a:r>
              <a:rPr lang="en-GB" smtClean="0">
                <a:latin typeface="Arial" charset="0"/>
              </a:rPr>
              <a:t>Two Reference Models are provided</a:t>
            </a:r>
            <a:endParaRPr lang="en-US" smtClean="0">
              <a:latin typeface="Arial" charset="0"/>
            </a:endParaRPr>
          </a:p>
          <a:p>
            <a:pPr lvl="1"/>
            <a:r>
              <a:rPr lang="en-US" b="1" smtClean="0">
                <a:latin typeface="Arial" charset="0"/>
              </a:rPr>
              <a:t>The TOGAF Technical Reference Model (TRM)</a:t>
            </a:r>
          </a:p>
          <a:p>
            <a:pPr lvl="2"/>
            <a:r>
              <a:rPr lang="en-US" smtClean="0">
                <a:latin typeface="Arial" charset="0"/>
              </a:rPr>
              <a:t>A </a:t>
            </a:r>
            <a:r>
              <a:rPr lang="en-US" u="sng" smtClean="0">
                <a:latin typeface="Arial" charset="0"/>
              </a:rPr>
              <a:t>Foundation Architecture</a:t>
            </a:r>
          </a:p>
          <a:p>
            <a:pPr lvl="2"/>
            <a:r>
              <a:rPr lang="en-US" smtClean="0">
                <a:latin typeface="Arial" charset="0"/>
              </a:rPr>
              <a:t>A model and a taxonomy of generic platform services</a:t>
            </a:r>
          </a:p>
          <a:p>
            <a:pPr lvl="1" algn="just"/>
            <a:r>
              <a:rPr lang="en-US" b="1" smtClean="0">
                <a:latin typeface="Arial" charset="0"/>
              </a:rPr>
              <a:t>The Integrated Information Infrastructure Model</a:t>
            </a:r>
            <a:r>
              <a:rPr lang="en-US" smtClean="0">
                <a:latin typeface="Arial" charset="0"/>
              </a:rPr>
              <a:t> (III-RM).</a:t>
            </a:r>
          </a:p>
          <a:p>
            <a:pPr lvl="2"/>
            <a:r>
              <a:rPr lang="en-US" smtClean="0">
                <a:latin typeface="Arial" charset="0"/>
              </a:rPr>
              <a:t>A model for </a:t>
            </a:r>
            <a:r>
              <a:rPr lang="en-GB" smtClean="0">
                <a:latin typeface="Arial" charset="0"/>
              </a:rPr>
              <a:t> business applications and infrastructure applications</a:t>
            </a:r>
            <a:r>
              <a:rPr lang="en-US" smtClean="0">
                <a:latin typeface="Arial" charset="0"/>
              </a:rPr>
              <a:t> </a:t>
            </a:r>
          </a:p>
          <a:p>
            <a:pPr lvl="2"/>
            <a:r>
              <a:rPr lang="en-US" smtClean="0">
                <a:latin typeface="Arial" charset="0"/>
              </a:rPr>
              <a:t>Specifically aimed to support the vision of </a:t>
            </a:r>
            <a:r>
              <a:rPr lang="en-US" i="1" smtClean="0">
                <a:latin typeface="Arial" charset="0"/>
              </a:rPr>
              <a:t>Boundaryless Information Flow</a:t>
            </a:r>
            <a:r>
              <a:rPr lang="en-US" i="1" smtClean="0">
                <a:latin typeface="Arial" charset="0"/>
                <a:cs typeface="Arial" charset="0"/>
              </a:rPr>
              <a:t>™</a:t>
            </a:r>
            <a:endParaRPr lang="en-US" smtClean="0">
              <a:latin typeface="Arial" charset="0"/>
            </a:endParaRPr>
          </a:p>
        </p:txBody>
      </p:sp>
    </p:spTree>
    <p:extLst>
      <p:ext uri="{BB962C8B-B14F-4D97-AF65-F5344CB8AC3E}">
        <p14:creationId xmlns:p14="http://schemas.microsoft.com/office/powerpoint/2010/main" val="3734058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Enterprise?</a:t>
            </a:r>
            <a:endParaRPr lang="en-US" dirty="0"/>
          </a:p>
        </p:txBody>
      </p:sp>
      <p:sp>
        <p:nvSpPr>
          <p:cNvPr id="4" name="TextBox 3"/>
          <p:cNvSpPr txBox="1"/>
          <p:nvPr/>
        </p:nvSpPr>
        <p:spPr>
          <a:xfrm>
            <a:off x="493776" y="1152144"/>
            <a:ext cx="8065008" cy="538609"/>
          </a:xfrm>
          <a:prstGeom prst="rect">
            <a:avLst/>
          </a:prstGeom>
          <a:noFill/>
        </p:spPr>
        <p:txBody>
          <a:bodyPr wrap="square" rtlCol="0">
            <a:spAutoFit/>
          </a:bodyPr>
          <a:lstStyle/>
          <a:p>
            <a:endParaRPr lang="en-US" dirty="0"/>
          </a:p>
        </p:txBody>
      </p:sp>
      <p:sp>
        <p:nvSpPr>
          <p:cNvPr id="5" name="TextBox 4"/>
          <p:cNvSpPr txBox="1"/>
          <p:nvPr/>
        </p:nvSpPr>
        <p:spPr>
          <a:xfrm>
            <a:off x="518160" y="1213104"/>
            <a:ext cx="8241792" cy="538609"/>
          </a:xfrm>
          <a:prstGeom prst="rect">
            <a:avLst/>
          </a:prstGeom>
          <a:noFill/>
        </p:spPr>
        <p:txBody>
          <a:bodyPr wrap="square" rtlCol="0">
            <a:spAutoFit/>
          </a:bodyPr>
          <a:lstStyle/>
          <a:p>
            <a:endParaRPr lang="en-US" dirty="0"/>
          </a:p>
        </p:txBody>
      </p:sp>
      <p:pic>
        <p:nvPicPr>
          <p:cNvPr id="1026" name="Picture 2"/>
          <p:cNvPicPr>
            <a:picLocks noChangeAspect="1" noChangeArrowheads="1"/>
          </p:cNvPicPr>
          <p:nvPr/>
        </p:nvPicPr>
        <p:blipFill>
          <a:blip r:embed="rId2"/>
          <a:srcRect l="11206" t="43000" r="44800" b="13250"/>
          <a:stretch>
            <a:fillRect/>
          </a:stretch>
        </p:blipFill>
        <p:spPr bwMode="auto">
          <a:xfrm>
            <a:off x="7897491" y="1389888"/>
            <a:ext cx="7555870" cy="42245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High-Level TRM</a:t>
            </a:r>
            <a:endParaRPr lang="en-US" dirty="0">
              <a:latin typeface="Arial" charset="0"/>
            </a:endParaRPr>
          </a:p>
        </p:txBody>
      </p:sp>
      <p:graphicFrame>
        <p:nvGraphicFramePr>
          <p:cNvPr id="6" name="Object 3"/>
          <p:cNvGraphicFramePr>
            <a:graphicFrameLocks noChangeAspect="1"/>
          </p:cNvGraphicFramePr>
          <p:nvPr/>
        </p:nvGraphicFramePr>
        <p:xfrm>
          <a:off x="4729163" y="1788585"/>
          <a:ext cx="9026842" cy="6218767"/>
        </p:xfrm>
        <a:graphic>
          <a:graphicData uri="http://schemas.openxmlformats.org/presentationml/2006/ole">
            <mc:AlternateContent xmlns:mc="http://schemas.openxmlformats.org/markup-compatibility/2006">
              <mc:Choice xmlns:v="urn:schemas-microsoft-com:vml" Requires="v">
                <p:oleObj spid="_x0000_s3079" name="Image" r:id="rId3" imgW="4855474" imgH="4887478" progId="Photoshop.Image.8">
                  <p:embed/>
                </p:oleObj>
              </mc:Choice>
              <mc:Fallback>
                <p:oleObj name="Image" r:id="rId3" imgW="4855474" imgH="4887478" progId="Photoshop.Imag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9163" y="1788585"/>
                        <a:ext cx="9026842" cy="6218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88971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latin typeface="Arial" charset="0"/>
              </a:rPr>
              <a:t>Detailed</a:t>
            </a:r>
            <a:r>
              <a:rPr lang="en-US" dirty="0">
                <a:latin typeface="Arial" charset="0"/>
              </a:rPr>
              <a:t> TRM</a:t>
            </a:r>
            <a:endParaRPr lang="en-US" dirty="0"/>
          </a:p>
        </p:txBody>
      </p:sp>
      <p:pic>
        <p:nvPicPr>
          <p:cNvPr id="5" name="Picture 4" descr="t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1" y="1625601"/>
            <a:ext cx="7998143" cy="614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71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The Integrated Information Infrastructure Reference Model (III-RM</a:t>
            </a:r>
            <a:r>
              <a:rPr lang="en-US" dirty="0" smtClean="0">
                <a:latin typeface="Arial" charset="0"/>
              </a:rPr>
              <a:t>)</a:t>
            </a:r>
            <a:endParaRPr lang="en-US" dirty="0"/>
          </a:p>
        </p:txBody>
      </p:sp>
      <p:pic>
        <p:nvPicPr>
          <p:cNvPr id="7" name="Picture 4" descr="p3_iii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539" y="1949451"/>
            <a:ext cx="10144125" cy="524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874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Capability Framework</a:t>
            </a:r>
            <a:endParaRPr lang="en-US" dirty="0"/>
          </a:p>
        </p:txBody>
      </p:sp>
      <p:sp>
        <p:nvSpPr>
          <p:cNvPr id="5" name="Rectangle 5"/>
          <p:cNvSpPr>
            <a:spLocks noChangeArrowheads="1"/>
          </p:cNvSpPr>
          <p:nvPr/>
        </p:nvSpPr>
        <p:spPr bwMode="auto">
          <a:xfrm>
            <a:off x="11932920" y="2184400"/>
            <a:ext cx="4389120" cy="645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88000" tIns="0" rIns="288000" bIns="57600"/>
          <a:lstStyle/>
          <a:p>
            <a:pPr>
              <a:spcBef>
                <a:spcPct val="60000"/>
              </a:spcBef>
              <a:buClr>
                <a:schemeClr val="accent1"/>
              </a:buClr>
              <a:buSzPct val="70000"/>
              <a:buFont typeface="Wingdings" pitchFamily="2" charset="2"/>
              <a:buNone/>
            </a:pPr>
            <a:endParaRPr lang="en-US" sz="1900">
              <a:latin typeface="Arial" charset="0"/>
            </a:endParaRPr>
          </a:p>
        </p:txBody>
      </p:sp>
      <p:pic>
        <p:nvPicPr>
          <p:cNvPr id="6" name="Picture 5" descr="02_concepts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040" y="1422400"/>
            <a:ext cx="12015788" cy="631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03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Stand-alone or Complementary</a:t>
            </a:r>
            <a:endParaRPr lang="en-US" dirty="0">
              <a:latin typeface="Arial"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360" y="1657352"/>
            <a:ext cx="3454718" cy="196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769" y="6591300"/>
            <a:ext cx="3637597" cy="1365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5"/>
          <p:cNvSpPr txBox="1">
            <a:spLocks noChangeArrowheads="1"/>
          </p:cNvSpPr>
          <p:nvPr/>
        </p:nvSpPr>
        <p:spPr bwMode="auto">
          <a:xfrm>
            <a:off x="1568768" y="3608918"/>
            <a:ext cx="3634521"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304" tIns="73152" rIns="146304" bIns="73152">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eaLnBrk="1" hangingPunct="1"/>
            <a:r>
              <a:rPr lang="en-US" sz="2600" b="1" i="1">
                <a:solidFill>
                  <a:srgbClr val="088842"/>
                </a:solidFill>
                <a:latin typeface="Arial" charset="0"/>
              </a:rPr>
              <a:t>Zachman Framework</a:t>
            </a:r>
          </a:p>
        </p:txBody>
      </p:sp>
      <p:sp>
        <p:nvSpPr>
          <p:cNvPr id="9" name="Text Box 6"/>
          <p:cNvSpPr txBox="1">
            <a:spLocks noChangeArrowheads="1"/>
          </p:cNvSpPr>
          <p:nvPr/>
        </p:nvSpPr>
        <p:spPr bwMode="auto">
          <a:xfrm>
            <a:off x="676958" y="7810500"/>
            <a:ext cx="7147148"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304" tIns="73152" rIns="146304" bIns="73152">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algn="ctr" eaLnBrk="1" hangingPunct="1"/>
            <a:r>
              <a:rPr lang="en-US" sz="2600" b="1" i="1">
                <a:solidFill>
                  <a:srgbClr val="088842"/>
                </a:solidFill>
                <a:latin typeface="Arial" charset="0"/>
              </a:rPr>
              <a:t>Federal Enterprise Architecture Framework</a:t>
            </a:r>
          </a:p>
        </p:txBody>
      </p:sp>
      <p:sp>
        <p:nvSpPr>
          <p:cNvPr id="10" name="Text Box 66"/>
          <p:cNvSpPr txBox="1">
            <a:spLocks noChangeArrowheads="1"/>
          </p:cNvSpPr>
          <p:nvPr/>
        </p:nvSpPr>
        <p:spPr bwMode="auto">
          <a:xfrm>
            <a:off x="11109960" y="7404101"/>
            <a:ext cx="2558906" cy="4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304" tIns="73152" rIns="146304" bIns="73152">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eaLnBrk="1" hangingPunct="1"/>
            <a:r>
              <a:rPr lang="en-US" b="1" i="1">
                <a:solidFill>
                  <a:srgbClr val="088842"/>
                </a:solidFill>
                <a:latin typeface="Arial" charset="0"/>
              </a:rPr>
              <a:t>Other Frameworks</a:t>
            </a:r>
          </a:p>
        </p:txBody>
      </p:sp>
      <p:sp>
        <p:nvSpPr>
          <p:cNvPr id="11" name="Text Box 68"/>
          <p:cNvSpPr txBox="1">
            <a:spLocks noChangeArrowheads="1"/>
          </p:cNvSpPr>
          <p:nvPr/>
        </p:nvSpPr>
        <p:spPr bwMode="auto">
          <a:xfrm>
            <a:off x="7777712" y="4536018"/>
            <a:ext cx="1606722" cy="76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304" tIns="73152" rIns="146304" bIns="73152">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algn="ctr" eaLnBrk="1" hangingPunct="1"/>
            <a:r>
              <a:rPr lang="en-US" b="1" i="1">
                <a:solidFill>
                  <a:srgbClr val="088842"/>
                </a:solidFill>
                <a:latin typeface="Arial" charset="0"/>
              </a:rPr>
              <a:t>Support or</a:t>
            </a:r>
          </a:p>
          <a:p>
            <a:pPr algn="ctr" eaLnBrk="1" hangingPunct="1"/>
            <a:r>
              <a:rPr lang="en-US" b="1" i="1">
                <a:solidFill>
                  <a:srgbClr val="088842"/>
                </a:solidFill>
                <a:latin typeface="Arial" charset="0"/>
              </a:rPr>
              <a:t>Guidance</a:t>
            </a:r>
          </a:p>
        </p:txBody>
      </p:sp>
      <p:cxnSp>
        <p:nvCxnSpPr>
          <p:cNvPr id="12" name="AutoShape 70"/>
          <p:cNvCxnSpPr>
            <a:cxnSpLocks noChangeShapeType="1"/>
            <a:stCxn id="11" idx="1"/>
          </p:cNvCxnSpPr>
          <p:nvPr/>
        </p:nvCxnSpPr>
        <p:spPr bwMode="auto">
          <a:xfrm rot="10800000" flipV="1">
            <a:off x="5206368" y="4917660"/>
            <a:ext cx="2571345" cy="2393307"/>
          </a:xfrm>
          <a:prstGeom prst="bentConnector3">
            <a:avLst>
              <a:gd name="adj1" fmla="val 50000"/>
            </a:avLst>
          </a:prstGeom>
          <a:noFill/>
          <a:ln w="9525">
            <a:solidFill>
              <a:srgbClr val="088842"/>
            </a:solidFill>
            <a:miter lim="800000"/>
            <a:headEnd/>
            <a:tailEnd type="triangle" w="med" len="med"/>
          </a:ln>
          <a:extLst>
            <a:ext uri="{909E8E84-426E-40DD-AFC4-6F175D3DCCD1}">
              <a14:hiddenFill xmlns:a14="http://schemas.microsoft.com/office/drawing/2010/main">
                <a:noFill/>
              </a14:hiddenFill>
            </a:ext>
          </a:extLst>
        </p:spPr>
      </p:cxnSp>
      <p:cxnSp>
        <p:nvCxnSpPr>
          <p:cNvPr id="13" name="AutoShape 71"/>
          <p:cNvCxnSpPr>
            <a:cxnSpLocks noChangeShapeType="1"/>
            <a:stCxn id="11" idx="1"/>
          </p:cNvCxnSpPr>
          <p:nvPr/>
        </p:nvCxnSpPr>
        <p:spPr bwMode="auto">
          <a:xfrm rot="10800000">
            <a:off x="5192078" y="2637369"/>
            <a:ext cx="2585634" cy="2280292"/>
          </a:xfrm>
          <a:prstGeom prst="bentConnector3">
            <a:avLst>
              <a:gd name="adj1" fmla="val 50000"/>
            </a:avLst>
          </a:prstGeom>
          <a:noFill/>
          <a:ln w="9525">
            <a:solidFill>
              <a:srgbClr val="088842"/>
            </a:solidFill>
            <a:miter lim="800000"/>
            <a:headEnd/>
            <a:tailEnd type="triangle" w="med" len="med"/>
          </a:ln>
          <a:extLst>
            <a:ext uri="{909E8E84-426E-40DD-AFC4-6F175D3DCCD1}">
              <a14:hiddenFill xmlns:a14="http://schemas.microsoft.com/office/drawing/2010/main">
                <a:noFill/>
              </a14:hiddenFill>
            </a:ext>
          </a:extLst>
        </p:spPr>
      </p:cxnSp>
      <p:cxnSp>
        <p:nvCxnSpPr>
          <p:cNvPr id="14" name="AutoShape 72"/>
          <p:cNvCxnSpPr>
            <a:cxnSpLocks noChangeShapeType="1"/>
          </p:cNvCxnSpPr>
          <p:nvPr/>
        </p:nvCxnSpPr>
        <p:spPr bwMode="auto">
          <a:xfrm rot="16200000" flipH="1">
            <a:off x="8797768" y="5358607"/>
            <a:ext cx="2095500" cy="2528887"/>
          </a:xfrm>
          <a:prstGeom prst="bentConnector2">
            <a:avLst/>
          </a:prstGeom>
          <a:noFill/>
          <a:ln w="9525">
            <a:solidFill>
              <a:srgbClr val="088842"/>
            </a:solidFill>
            <a:miter lim="800000"/>
            <a:headEnd/>
            <a:tailEnd type="triangle" w="med" len="med"/>
          </a:ln>
          <a:extLst>
            <a:ext uri="{909E8E84-426E-40DD-AFC4-6F175D3DCCD1}">
              <a14:hiddenFill xmlns:a14="http://schemas.microsoft.com/office/drawing/2010/main">
                <a:noFill/>
              </a14:hiddenFill>
            </a:ext>
          </a:extLst>
        </p:spPr>
      </p:cxnSp>
      <p:pic>
        <p:nvPicPr>
          <p:cNvPr id="15"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676" y="4203701"/>
            <a:ext cx="2808923" cy="160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pic>
      <p:cxnSp>
        <p:nvCxnSpPr>
          <p:cNvPr id="16" name="AutoShape 77"/>
          <p:cNvCxnSpPr>
            <a:cxnSpLocks noChangeShapeType="1"/>
            <a:stCxn id="11" idx="1"/>
          </p:cNvCxnSpPr>
          <p:nvPr/>
        </p:nvCxnSpPr>
        <p:spPr bwMode="auto">
          <a:xfrm rot="10800000" flipV="1">
            <a:off x="4780598" y="4917660"/>
            <a:ext cx="2997114" cy="90373"/>
          </a:xfrm>
          <a:prstGeom prst="bentConnector3">
            <a:avLst>
              <a:gd name="adj1" fmla="val 50000"/>
            </a:avLst>
          </a:prstGeom>
          <a:noFill/>
          <a:ln w="9525">
            <a:solidFill>
              <a:srgbClr val="088842"/>
            </a:solidFill>
            <a:miter lim="800000"/>
            <a:headEnd/>
            <a:tailEnd type="triangle" w="med" len="med"/>
          </a:ln>
          <a:extLst>
            <a:ext uri="{909E8E84-426E-40DD-AFC4-6F175D3DCCD1}">
              <a14:hiddenFill xmlns:a14="http://schemas.microsoft.com/office/drawing/2010/main">
                <a:noFill/>
              </a14:hiddenFill>
            </a:ext>
          </a:extLst>
        </p:spPr>
      </p:cxnSp>
      <p:sp>
        <p:nvSpPr>
          <p:cNvPr id="17" name="Text Box 78"/>
          <p:cNvSpPr txBox="1">
            <a:spLocks noChangeArrowheads="1"/>
          </p:cNvSpPr>
          <p:nvPr/>
        </p:nvSpPr>
        <p:spPr bwMode="auto">
          <a:xfrm>
            <a:off x="582931" y="5880100"/>
            <a:ext cx="4899739" cy="547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6304" tIns="73152" rIns="146304" bIns="73152">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eaLnBrk="1" hangingPunct="1"/>
            <a:r>
              <a:rPr lang="en-US" sz="2600" b="1" i="1">
                <a:solidFill>
                  <a:srgbClr val="088842"/>
                </a:solidFill>
                <a:latin typeface="Arial" charset="0"/>
              </a:rPr>
              <a:t>DoD Architecture Framework</a:t>
            </a:r>
          </a:p>
        </p:txBody>
      </p:sp>
      <p:grpSp>
        <p:nvGrpSpPr>
          <p:cNvPr id="18" name="Group 79"/>
          <p:cNvGrpSpPr>
            <a:grpSpLocks/>
          </p:cNvGrpSpPr>
          <p:nvPr/>
        </p:nvGrpSpPr>
        <p:grpSpPr bwMode="auto">
          <a:xfrm>
            <a:off x="10381298" y="1701801"/>
            <a:ext cx="5254942" cy="5721977"/>
            <a:chOff x="3120" y="960"/>
            <a:chExt cx="2021" cy="2908"/>
          </a:xfrm>
        </p:grpSpPr>
        <p:pic>
          <p:nvPicPr>
            <p:cNvPr id="19" name="Picture 80" descr="ad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0" y="960"/>
              <a:ext cx="2021" cy="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81"/>
            <p:cNvSpPr txBox="1">
              <a:spLocks noChangeArrowheads="1"/>
            </p:cNvSpPr>
            <p:nvPr/>
          </p:nvSpPr>
          <p:spPr bwMode="auto">
            <a:xfrm>
              <a:off x="3840" y="3649"/>
              <a:ext cx="960"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eaLnBrk="1" hangingPunct="1">
                <a:spcBef>
                  <a:spcPct val="50000"/>
                </a:spcBef>
              </a:pPr>
              <a:r>
                <a:rPr lang="en-US" sz="2200" b="1">
                  <a:latin typeface="Arial" charset="0"/>
                </a:rPr>
                <a:t>TOGAF 9</a:t>
              </a:r>
            </a:p>
          </p:txBody>
        </p:sp>
      </p:grpSp>
      <p:cxnSp>
        <p:nvCxnSpPr>
          <p:cNvPr id="21" name="AutoShape 82"/>
          <p:cNvCxnSpPr>
            <a:cxnSpLocks noChangeShapeType="1"/>
            <a:endCxn id="11" idx="0"/>
          </p:cNvCxnSpPr>
          <p:nvPr/>
        </p:nvCxnSpPr>
        <p:spPr bwMode="auto">
          <a:xfrm rot="10800000" flipV="1">
            <a:off x="8581073" y="2700866"/>
            <a:ext cx="2111692" cy="1835151"/>
          </a:xfrm>
          <a:prstGeom prst="bentConnector2">
            <a:avLst/>
          </a:prstGeom>
          <a:noFill/>
          <a:ln w="9525">
            <a:solidFill>
              <a:srgbClr val="088842"/>
            </a:solidFill>
            <a:miter lim="800000"/>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534390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Arial" charset="0"/>
              </a:rPr>
              <a:t>Complementary</a:t>
            </a:r>
            <a:endParaRPr lang="en-US" dirty="0">
              <a:latin typeface="Arial" charset="0"/>
            </a:endParaRPr>
          </a:p>
        </p:txBody>
      </p:sp>
      <p:grpSp>
        <p:nvGrpSpPr>
          <p:cNvPr id="6" name="Group 4"/>
          <p:cNvGrpSpPr>
            <a:grpSpLocks/>
          </p:cNvGrpSpPr>
          <p:nvPr/>
        </p:nvGrpSpPr>
        <p:grpSpPr bwMode="auto">
          <a:xfrm>
            <a:off x="7821930" y="1524001"/>
            <a:ext cx="3703320" cy="4060854"/>
            <a:chOff x="3120" y="1025"/>
            <a:chExt cx="2021" cy="2936"/>
          </a:xfrm>
        </p:grpSpPr>
        <p:pic>
          <p:nvPicPr>
            <p:cNvPr id="7" name="Picture 5" descr="ad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 y="1025"/>
              <a:ext cx="2021" cy="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3657" y="3649"/>
              <a:ext cx="96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eaLnBrk="1" hangingPunct="1">
                <a:spcBef>
                  <a:spcPct val="50000"/>
                </a:spcBef>
              </a:pPr>
              <a:r>
                <a:rPr lang="en-US" sz="2200" b="1" i="1">
                  <a:latin typeface="Arial" charset="0"/>
                </a:rPr>
                <a:t>TOGAF 9</a:t>
              </a:r>
            </a:p>
          </p:txBody>
        </p:sp>
      </p:grpSp>
      <p:pic>
        <p:nvPicPr>
          <p:cNvPr id="9" name="Picture 7" descr="mda_logo3_win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3410" y="5700185"/>
            <a:ext cx="2880360" cy="203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8"/>
          <p:cNvSpPr txBox="1">
            <a:spLocks noChangeArrowheads="1"/>
          </p:cNvSpPr>
          <p:nvPr/>
        </p:nvSpPr>
        <p:spPr bwMode="auto">
          <a:xfrm>
            <a:off x="11525250" y="6451601"/>
            <a:ext cx="3503075" cy="94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lIns="146304" tIns="73152" rIns="146304" bIns="73152">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eaLnBrk="1" hangingPunct="1"/>
            <a:r>
              <a:rPr lang="en-US" sz="2600" b="1" i="1">
                <a:latin typeface="Arial" charset="0"/>
              </a:rPr>
              <a:t>Modeling languages</a:t>
            </a:r>
            <a:br>
              <a:rPr lang="en-US" sz="2600" b="1" i="1">
                <a:latin typeface="Arial" charset="0"/>
              </a:rPr>
            </a:br>
            <a:r>
              <a:rPr lang="en-US" sz="2600" b="1" i="1">
                <a:latin typeface="Arial" charset="0"/>
              </a:rPr>
              <a:t>and notation</a:t>
            </a:r>
          </a:p>
        </p:txBody>
      </p:sp>
      <p:sp>
        <p:nvSpPr>
          <p:cNvPr id="11" name="Text Box 10"/>
          <p:cNvSpPr txBox="1">
            <a:spLocks noChangeArrowheads="1"/>
          </p:cNvSpPr>
          <p:nvPr/>
        </p:nvSpPr>
        <p:spPr bwMode="auto">
          <a:xfrm>
            <a:off x="11448098" y="2755901"/>
            <a:ext cx="3466205" cy="94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lIns="146304" tIns="73152" rIns="146304" bIns="73152">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eaLnBrk="1" hangingPunct="1"/>
            <a:r>
              <a:rPr lang="en-US" sz="2600" b="1" i="1">
                <a:latin typeface="Arial" charset="0"/>
              </a:rPr>
              <a:t>Framework, method</a:t>
            </a:r>
            <a:br>
              <a:rPr lang="en-US" sz="2600" b="1" i="1">
                <a:latin typeface="Arial" charset="0"/>
              </a:rPr>
            </a:br>
            <a:r>
              <a:rPr lang="en-US" sz="2600" b="1" i="1">
                <a:latin typeface="Arial" charset="0"/>
              </a:rPr>
              <a:t>and resources</a:t>
            </a:r>
          </a:p>
        </p:txBody>
      </p:sp>
      <p:sp>
        <p:nvSpPr>
          <p:cNvPr id="12" name="AutoShape 12" descr="ITIL Official Site Home">
            <a:hlinkClick r:id="rId4"/>
          </p:cNvPr>
          <p:cNvSpPr>
            <a:spLocks noChangeAspect="1" noChangeArrowheads="1"/>
          </p:cNvSpPr>
          <p:nvPr/>
        </p:nvSpPr>
        <p:spPr bwMode="auto">
          <a:xfrm>
            <a:off x="6433185" y="3790951"/>
            <a:ext cx="332613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46304" tIns="73152" rIns="146304" bIns="73152"/>
          <a:lstStyle/>
          <a:p>
            <a:endParaRPr lang="en-US" b="1" i="1">
              <a:latin typeface="Arial" charset="0"/>
            </a:endParaRPr>
          </a:p>
        </p:txBody>
      </p:sp>
      <p:sp>
        <p:nvSpPr>
          <p:cNvPr id="13" name="Text Box 16"/>
          <p:cNvSpPr txBox="1">
            <a:spLocks noChangeArrowheads="1"/>
          </p:cNvSpPr>
          <p:nvPr/>
        </p:nvSpPr>
        <p:spPr bwMode="auto">
          <a:xfrm>
            <a:off x="1061086" y="2552701"/>
            <a:ext cx="955903" cy="59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lIns="146304" tIns="73152" rIns="146304" bIns="73152">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eaLnBrk="1" hangingPunct="1"/>
            <a:r>
              <a:rPr lang="en-US" sz="2900" b="1" i="1">
                <a:latin typeface="Arial" charset="0"/>
              </a:rPr>
              <a:t>ITIL</a:t>
            </a:r>
          </a:p>
        </p:txBody>
      </p:sp>
      <p:sp>
        <p:nvSpPr>
          <p:cNvPr id="14" name="Text Box 17"/>
          <p:cNvSpPr txBox="1">
            <a:spLocks noChangeArrowheads="1"/>
          </p:cNvSpPr>
          <p:nvPr/>
        </p:nvSpPr>
        <p:spPr bwMode="auto">
          <a:xfrm>
            <a:off x="1098233" y="3373967"/>
            <a:ext cx="4006418" cy="94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lIns="146304" tIns="73152" rIns="146304" bIns="73152">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eaLnBrk="1" hangingPunct="1"/>
            <a:r>
              <a:rPr lang="en-US" sz="2600" b="1" i="1">
                <a:latin typeface="Arial" charset="0"/>
              </a:rPr>
              <a:t>IT Service Management</a:t>
            </a:r>
          </a:p>
          <a:p>
            <a:pPr eaLnBrk="1" hangingPunct="1"/>
            <a:r>
              <a:rPr lang="en-US" sz="2600" b="1" i="1">
                <a:latin typeface="Arial" charset="0"/>
              </a:rPr>
              <a:t>Best Practice</a:t>
            </a:r>
          </a:p>
        </p:txBody>
      </p:sp>
      <p:sp>
        <p:nvSpPr>
          <p:cNvPr id="15" name="Text Box 18"/>
          <p:cNvSpPr txBox="1">
            <a:spLocks noChangeArrowheads="1"/>
          </p:cNvSpPr>
          <p:nvPr/>
        </p:nvSpPr>
        <p:spPr bwMode="auto">
          <a:xfrm>
            <a:off x="1238251" y="5905501"/>
            <a:ext cx="1452834" cy="59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lIns="146304" tIns="73152" rIns="146304" bIns="73152">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eaLnBrk="1" hangingPunct="1"/>
            <a:r>
              <a:rPr lang="en-US" sz="2900" b="1" i="1">
                <a:latin typeface="Arial" charset="0"/>
              </a:rPr>
              <a:t>COBIT</a:t>
            </a:r>
          </a:p>
        </p:txBody>
      </p:sp>
      <p:sp>
        <p:nvSpPr>
          <p:cNvPr id="16" name="Text Box 19"/>
          <p:cNvSpPr txBox="1">
            <a:spLocks noChangeArrowheads="1"/>
          </p:cNvSpPr>
          <p:nvPr/>
        </p:nvSpPr>
        <p:spPr bwMode="auto">
          <a:xfrm>
            <a:off x="1238250" y="6726767"/>
            <a:ext cx="2911566" cy="94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type="none" w="sm" len="sm"/>
                <a:tailEnd type="none" w="sm" len="sm"/>
              </a14:hiddenLine>
            </a:ext>
          </a:extLst>
        </p:spPr>
        <p:txBody>
          <a:bodyPr wrap="none" lIns="146304" tIns="73152" rIns="146304" bIns="73152">
            <a:spAutoFit/>
          </a:bodyPr>
          <a:lstStyle>
            <a:lvl1pPr eaLnBrk="0" hangingPunct="0">
              <a:defRPr sz="2000">
                <a:solidFill>
                  <a:schemeClr val="tx1"/>
                </a:solidFill>
                <a:latin typeface="Verdana" pitchFamily="34" charset="0"/>
              </a:defRPr>
            </a:lvl1pPr>
            <a:lvl2pPr marL="742950" indent="-285750" eaLnBrk="0" hangingPunct="0">
              <a:defRPr sz="2000">
                <a:solidFill>
                  <a:schemeClr val="tx1"/>
                </a:solidFill>
                <a:latin typeface="Verdana" pitchFamily="34" charset="0"/>
              </a:defRPr>
            </a:lvl2pPr>
            <a:lvl3pPr marL="1143000" indent="-228600" eaLnBrk="0" hangingPunct="0">
              <a:defRPr sz="2000">
                <a:solidFill>
                  <a:schemeClr val="tx1"/>
                </a:solidFill>
                <a:latin typeface="Verdana" pitchFamily="34" charset="0"/>
              </a:defRPr>
            </a:lvl3pPr>
            <a:lvl4pPr marL="1600200" indent="-228600" eaLnBrk="0" hangingPunct="0">
              <a:defRPr sz="2000">
                <a:solidFill>
                  <a:schemeClr val="tx1"/>
                </a:solidFill>
                <a:latin typeface="Verdana" pitchFamily="34" charset="0"/>
              </a:defRPr>
            </a:lvl4pPr>
            <a:lvl5pPr marL="2057400" indent="-228600" eaLnBrk="0" hangingPunct="0">
              <a:defRPr sz="2000">
                <a:solidFill>
                  <a:schemeClr val="tx1"/>
                </a:solidFill>
                <a:latin typeface="Verdana" pitchFamily="34" charset="0"/>
              </a:defRPr>
            </a:lvl5pPr>
            <a:lvl6pPr marL="2514600" indent="-228600" eaLnBrk="0" fontAlgn="base" hangingPunct="0">
              <a:spcBef>
                <a:spcPct val="0"/>
              </a:spcBef>
              <a:spcAft>
                <a:spcPct val="0"/>
              </a:spcAft>
              <a:defRPr sz="2000">
                <a:solidFill>
                  <a:schemeClr val="tx1"/>
                </a:solidFill>
                <a:latin typeface="Verdana" pitchFamily="34" charset="0"/>
              </a:defRPr>
            </a:lvl6pPr>
            <a:lvl7pPr marL="2971800" indent="-228600" eaLnBrk="0" fontAlgn="base" hangingPunct="0">
              <a:spcBef>
                <a:spcPct val="0"/>
              </a:spcBef>
              <a:spcAft>
                <a:spcPct val="0"/>
              </a:spcAft>
              <a:defRPr sz="2000">
                <a:solidFill>
                  <a:schemeClr val="tx1"/>
                </a:solidFill>
                <a:latin typeface="Verdana" pitchFamily="34" charset="0"/>
              </a:defRPr>
            </a:lvl7pPr>
            <a:lvl8pPr marL="3429000" indent="-228600" eaLnBrk="0" fontAlgn="base" hangingPunct="0">
              <a:spcBef>
                <a:spcPct val="0"/>
              </a:spcBef>
              <a:spcAft>
                <a:spcPct val="0"/>
              </a:spcAft>
              <a:defRPr sz="2000">
                <a:solidFill>
                  <a:schemeClr val="tx1"/>
                </a:solidFill>
                <a:latin typeface="Verdana" pitchFamily="34" charset="0"/>
              </a:defRPr>
            </a:lvl8pPr>
            <a:lvl9pPr marL="3886200" indent="-228600" eaLnBrk="0" fontAlgn="base" hangingPunct="0">
              <a:spcBef>
                <a:spcPct val="0"/>
              </a:spcBef>
              <a:spcAft>
                <a:spcPct val="0"/>
              </a:spcAft>
              <a:defRPr sz="2000">
                <a:solidFill>
                  <a:schemeClr val="tx1"/>
                </a:solidFill>
                <a:latin typeface="Verdana" pitchFamily="34" charset="0"/>
              </a:defRPr>
            </a:lvl9pPr>
          </a:lstStyle>
          <a:p>
            <a:pPr eaLnBrk="1" hangingPunct="1"/>
            <a:r>
              <a:rPr lang="en-US" sz="2600" b="1" i="1">
                <a:latin typeface="Arial" charset="0"/>
              </a:rPr>
              <a:t>Governance and</a:t>
            </a:r>
            <a:br>
              <a:rPr lang="en-US" sz="2600" b="1" i="1">
                <a:latin typeface="Arial" charset="0"/>
              </a:rPr>
            </a:br>
            <a:r>
              <a:rPr lang="en-US" sz="2600" b="1" i="1">
                <a:latin typeface="Arial" charset="0"/>
              </a:rPr>
              <a:t>control</a:t>
            </a:r>
          </a:p>
        </p:txBody>
      </p:sp>
    </p:spTree>
    <p:extLst>
      <p:ext uri="{BB962C8B-B14F-4D97-AF65-F5344CB8AC3E}">
        <p14:creationId xmlns:p14="http://schemas.microsoft.com/office/powerpoint/2010/main" val="1487501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rial" charset="0"/>
              </a:rPr>
              <a:t>Value of TOGAF</a:t>
            </a:r>
            <a:r>
              <a:rPr lang="en-GB" baseline="30000" dirty="0">
                <a:latin typeface="Arial" charset="0"/>
                <a:cs typeface="Arial" charset="0"/>
              </a:rPr>
              <a:t>®</a:t>
            </a:r>
            <a:r>
              <a:rPr lang="en-GB" dirty="0">
                <a:latin typeface="Arial" charset="0"/>
              </a:rPr>
              <a:t> </a:t>
            </a:r>
            <a:r>
              <a:rPr lang="en-GB" dirty="0" smtClean="0">
                <a:latin typeface="Arial" charset="0"/>
              </a:rPr>
              <a:t>Certification</a:t>
            </a:r>
            <a:endParaRPr lang="en-US" dirty="0"/>
          </a:p>
        </p:txBody>
      </p:sp>
      <p:sp>
        <p:nvSpPr>
          <p:cNvPr id="4" name="Rectangle 3"/>
          <p:cNvSpPr txBox="1">
            <a:spLocks noChangeArrowheads="1"/>
          </p:cNvSpPr>
          <p:nvPr/>
        </p:nvSpPr>
        <p:spPr>
          <a:xfrm>
            <a:off x="451485" y="2076451"/>
            <a:ext cx="15556230" cy="6051549"/>
          </a:xfrm>
          <a:prstGeom prst="rect">
            <a:avLst/>
          </a:prstGeom>
        </p:spPr>
        <p:txBody>
          <a:bodyPr lIns="146304" tIns="73152" rIns="146304" bIns="73152"/>
          <a:lstStyle>
            <a:lvl1pPr marL="548640" indent="-548640" algn="l" defTabSz="1463040" rtl="0" eaLnBrk="1" latinLnBrk="0" hangingPunct="1">
              <a:spcBef>
                <a:spcPct val="20000"/>
              </a:spcBef>
              <a:buFont typeface="Arial" pitchFamily="34" charset="0"/>
              <a:buNone/>
              <a:defRPr sz="3800" kern="1200">
                <a:solidFill>
                  <a:schemeClr val="tx1"/>
                </a:solidFill>
                <a:latin typeface="Verdana" pitchFamily="34" charset="0"/>
                <a:ea typeface="+mn-ea"/>
                <a:cs typeface="+mn-cs"/>
              </a:defRPr>
            </a:lvl1pPr>
            <a:lvl2pPr marL="1188720" indent="-457200" algn="l" defTabSz="1463040" rtl="0" eaLnBrk="1" latinLnBrk="0" hangingPunct="1">
              <a:spcBef>
                <a:spcPct val="20000"/>
              </a:spcBef>
              <a:buClr>
                <a:srgbClr val="ADAFB2"/>
              </a:buClr>
              <a:buFont typeface="Wingdings" pitchFamily="2" charset="2"/>
              <a:buChar char="§"/>
              <a:defRPr sz="3800" kern="1200">
                <a:solidFill>
                  <a:schemeClr val="tx1"/>
                </a:solidFill>
                <a:latin typeface="Verdana" pitchFamily="34" charset="0"/>
                <a:ea typeface="+mn-ea"/>
                <a:cs typeface="+mn-cs"/>
              </a:defRPr>
            </a:lvl2pPr>
            <a:lvl3pPr marL="1828800" indent="-365760" algn="l" defTabSz="1463040" rtl="0" eaLnBrk="1" latinLnBrk="0" hangingPunct="1">
              <a:spcBef>
                <a:spcPct val="20000"/>
              </a:spcBef>
              <a:buClr>
                <a:srgbClr val="ADAFB2"/>
              </a:buClr>
              <a:buFont typeface="Wingdings" pitchFamily="2" charset="2"/>
              <a:buChar char="§"/>
              <a:defRPr sz="3200" kern="1200">
                <a:solidFill>
                  <a:schemeClr val="tx1"/>
                </a:solidFill>
                <a:latin typeface="Verdana" pitchFamily="34" charset="0"/>
                <a:ea typeface="+mn-ea"/>
                <a:cs typeface="+mn-cs"/>
              </a:defRPr>
            </a:lvl3pPr>
            <a:lvl4pPr marL="256032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4pPr>
            <a:lvl5pPr marL="3291840" indent="-365760" algn="l" defTabSz="1463040" rtl="0" eaLnBrk="1" latinLnBrk="0" hangingPunct="1">
              <a:spcBef>
                <a:spcPct val="20000"/>
              </a:spcBef>
              <a:buClr>
                <a:srgbClr val="ADAFB2"/>
              </a:buClr>
              <a:buFont typeface="Wingdings" pitchFamily="2" charset="2"/>
              <a:buChar char="§"/>
              <a:defRPr sz="2900" kern="1200">
                <a:solidFill>
                  <a:schemeClr val="tx1"/>
                </a:solidFill>
                <a:latin typeface="Verdana" pitchFamily="34" charset="0"/>
                <a:ea typeface="+mn-ea"/>
                <a:cs typeface="+mn-cs"/>
              </a:defRPr>
            </a:lvl5pPr>
            <a:lvl6pPr marL="402336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itchFamily="34" charset="0"/>
              <a:buChar char="•"/>
              <a:defRPr sz="3200" kern="1200">
                <a:solidFill>
                  <a:schemeClr val="tx1"/>
                </a:solidFill>
                <a:latin typeface="+mn-lt"/>
                <a:ea typeface="+mn-ea"/>
                <a:cs typeface="+mn-cs"/>
              </a:defRPr>
            </a:lvl9pPr>
          </a:lstStyle>
          <a:p>
            <a:pPr>
              <a:lnSpc>
                <a:spcPct val="80000"/>
              </a:lnSpc>
            </a:pPr>
            <a:r>
              <a:rPr lang="en-US" smtClean="0">
                <a:latin typeface="Arial" charset="0"/>
              </a:rPr>
              <a:t>A globally recognized standard, backed by certification</a:t>
            </a:r>
          </a:p>
          <a:p>
            <a:pPr>
              <a:lnSpc>
                <a:spcPct val="80000"/>
              </a:lnSpc>
            </a:pPr>
            <a:r>
              <a:rPr lang="en-US" smtClean="0">
                <a:latin typeface="Arial" charset="0"/>
              </a:rPr>
              <a:t>Certified professionals</a:t>
            </a:r>
          </a:p>
          <a:p>
            <a:pPr lvl="1">
              <a:lnSpc>
                <a:spcPct val="80000"/>
              </a:lnSpc>
            </a:pPr>
            <a:r>
              <a:rPr lang="en-US" sz="3500" smtClean="0">
                <a:latin typeface="Arial" charset="0"/>
              </a:rPr>
              <a:t>Demonstrable knowledge of TOGAF</a:t>
            </a:r>
          </a:p>
          <a:p>
            <a:pPr lvl="1">
              <a:lnSpc>
                <a:spcPct val="80000"/>
              </a:lnSpc>
            </a:pPr>
            <a:r>
              <a:rPr lang="en-GB" sz="3500" smtClean="0">
                <a:latin typeface="Arial" charset="0"/>
              </a:rPr>
              <a:t>Minimizes </a:t>
            </a:r>
            <a:r>
              <a:rPr lang="en-US" sz="3500" smtClean="0">
                <a:latin typeface="Arial" charset="0"/>
              </a:rPr>
              <a:t>employers' hiring time and improves quality of hires</a:t>
            </a:r>
          </a:p>
          <a:p>
            <a:pPr>
              <a:lnSpc>
                <a:spcPct val="80000"/>
              </a:lnSpc>
            </a:pPr>
            <a:r>
              <a:rPr lang="en-US" smtClean="0">
                <a:latin typeface="Arial" charset="0"/>
              </a:rPr>
              <a:t>Vendors of TOGAF Certified Products or Services</a:t>
            </a:r>
          </a:p>
          <a:p>
            <a:pPr lvl="1">
              <a:lnSpc>
                <a:spcPct val="80000"/>
              </a:lnSpc>
            </a:pPr>
            <a:r>
              <a:rPr lang="en-US" sz="3500" smtClean="0">
                <a:latin typeface="Arial" charset="0"/>
              </a:rPr>
              <a:t>Warrant conformance to the TOGAF product standard throughout the lifetime of certification</a:t>
            </a:r>
          </a:p>
          <a:p>
            <a:pPr lvl="1">
              <a:lnSpc>
                <a:spcPct val="80000"/>
              </a:lnSpc>
            </a:pPr>
            <a:r>
              <a:rPr lang="en-US" sz="3500" smtClean="0">
                <a:latin typeface="Arial" charset="0"/>
              </a:rPr>
              <a:t>Customers who procure are assured of compliance</a:t>
            </a:r>
          </a:p>
          <a:p>
            <a:pPr>
              <a:lnSpc>
                <a:spcPct val="80000"/>
              </a:lnSpc>
            </a:pPr>
            <a:r>
              <a:rPr lang="en-US" smtClean="0">
                <a:latin typeface="Arial" charset="0"/>
              </a:rPr>
              <a:t>Certification credentials can readily be verified</a:t>
            </a:r>
            <a:endParaRPr lang="en-US">
              <a:latin typeface="Arial" charset="0"/>
            </a:endParaRPr>
          </a:p>
        </p:txBody>
      </p:sp>
    </p:spTree>
    <p:extLst>
      <p:ext uri="{BB962C8B-B14F-4D97-AF65-F5344CB8AC3E}">
        <p14:creationId xmlns:p14="http://schemas.microsoft.com/office/powerpoint/2010/main" val="2668776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rial" charset="0"/>
              </a:rPr>
              <a:t>TOGAF</a:t>
            </a:r>
            <a:r>
              <a:rPr lang="en-GB" baseline="30000" dirty="0">
                <a:latin typeface="Arial" charset="0"/>
                <a:cs typeface="Arial" charset="0"/>
              </a:rPr>
              <a:t>®</a:t>
            </a:r>
            <a:r>
              <a:rPr lang="en-GB" dirty="0">
                <a:latin typeface="Arial" charset="0"/>
              </a:rPr>
              <a:t> </a:t>
            </a:r>
            <a:r>
              <a:rPr lang="en-GB" dirty="0" smtClean="0">
                <a:latin typeface="Arial" charset="0"/>
              </a:rPr>
              <a:t>Certification</a:t>
            </a:r>
            <a:endParaRPr lang="en-US" dirty="0"/>
          </a:p>
        </p:txBody>
      </p:sp>
      <p:sp>
        <p:nvSpPr>
          <p:cNvPr id="3" name="Rectangle 2"/>
          <p:cNvSpPr txBox="1">
            <a:spLocks noChangeArrowheads="1"/>
          </p:cNvSpPr>
          <p:nvPr/>
        </p:nvSpPr>
        <p:spPr>
          <a:xfrm>
            <a:off x="451485" y="539751"/>
            <a:ext cx="15556230" cy="855133"/>
          </a:xfrm>
          <a:prstGeom prst="rect">
            <a:avLst/>
          </a:prstGeom>
        </p:spPr>
        <p:txBody>
          <a:bodyPr lIns="146304" tIns="73152" rIns="146304" bIns="73152"/>
          <a:lstStyle>
            <a:lvl1pPr algn="ctr" defTabSz="1463040" rtl="0" eaLnBrk="1" latinLnBrk="0" hangingPunct="1">
              <a:spcBef>
                <a:spcPct val="0"/>
              </a:spcBef>
              <a:buNone/>
              <a:defRPr lang="en-US" sz="4500" kern="1200" dirty="0" smtClean="0">
                <a:solidFill>
                  <a:srgbClr val="231F20"/>
                </a:solidFill>
                <a:latin typeface="Verdana" pitchFamily="34" charset="0"/>
                <a:ea typeface="ＭＳ Ｐゴシック" charset="-128"/>
                <a:cs typeface="+mj-cs"/>
              </a:defRPr>
            </a:lvl1pPr>
          </a:lstStyle>
          <a:p>
            <a:endParaRPr lang="en-GB" dirty="0">
              <a:latin typeface="Arial" charset="0"/>
            </a:endParaRPr>
          </a:p>
        </p:txBody>
      </p:sp>
      <p:graphicFrame>
        <p:nvGraphicFramePr>
          <p:cNvPr id="4" name="Group 3"/>
          <p:cNvGraphicFramePr>
            <a:graphicFrameLocks noGrp="1"/>
          </p:cNvGraphicFramePr>
          <p:nvPr/>
        </p:nvGraphicFramePr>
        <p:xfrm>
          <a:off x="1645920" y="1862667"/>
          <a:ext cx="13441680" cy="5418667"/>
        </p:xfrm>
        <a:graphic>
          <a:graphicData uri="http://schemas.openxmlformats.org/drawingml/2006/table">
            <a:tbl>
              <a:tblPr/>
              <a:tblGrid>
                <a:gridCol w="2880360"/>
                <a:gridCol w="10561320"/>
              </a:tblGrid>
              <a:tr h="1805517">
                <a:tc>
                  <a:txBody>
                    <a:bodyPr/>
                    <a:lstStyle/>
                    <a:p>
                      <a:pPr marL="0" marR="0" lvl="0" indent="0" algn="l" defTabSz="914400" rtl="0" eaLnBrk="0" fontAlgn="base" latinLnBrk="0" hangingPunct="0">
                        <a:lnSpc>
                          <a:spcPct val="100000"/>
                        </a:lnSpc>
                        <a:spcBef>
                          <a:spcPct val="20000"/>
                        </a:spcBef>
                        <a:spcAft>
                          <a:spcPct val="0"/>
                        </a:spcAft>
                        <a:buClr>
                          <a:srgbClr val="00667F"/>
                        </a:buClr>
                        <a:buSzPct val="100000"/>
                        <a:buFont typeface="Arial" charset="0"/>
                        <a:buNone/>
                        <a:tabLst/>
                      </a:pPr>
                      <a:r>
                        <a:rPr kumimoji="0" lang="en-US" sz="2700" b="0" i="0" u="none" strike="noStrike" cap="none" normalizeH="0" baseline="0" smtClean="0">
                          <a:ln>
                            <a:noFill/>
                          </a:ln>
                          <a:solidFill>
                            <a:schemeClr val="tx1"/>
                          </a:solidFill>
                          <a:effectLst/>
                          <a:latin typeface="Arial" charset="0"/>
                        </a:rPr>
                        <a:t>Certification Level</a:t>
                      </a:r>
                    </a:p>
                  </a:txBody>
                  <a:tcPr marL="164592" marR="164592" marT="60960" marB="6096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667F"/>
                        </a:buClr>
                        <a:buSzPct val="100000"/>
                        <a:buFont typeface="Arial" charset="0"/>
                        <a:buNone/>
                        <a:tabLst/>
                      </a:pPr>
                      <a:r>
                        <a:rPr kumimoji="0" lang="en-US" sz="2700" b="0" i="0" u="none" strike="noStrike" cap="none" normalizeH="0" baseline="0" smtClean="0">
                          <a:ln>
                            <a:noFill/>
                          </a:ln>
                          <a:solidFill>
                            <a:schemeClr val="tx1"/>
                          </a:solidFill>
                          <a:effectLst/>
                          <a:latin typeface="Arial" charset="0"/>
                        </a:rPr>
                        <a:t>Purpose</a:t>
                      </a:r>
                    </a:p>
                  </a:txBody>
                  <a:tcPr marL="164592" marR="164592" marT="60960" marB="6096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807633">
                <a:tc>
                  <a:txBody>
                    <a:bodyPr/>
                    <a:lstStyle/>
                    <a:p>
                      <a:pPr marL="0" marR="0" lvl="0" indent="0" algn="l" defTabSz="914400" rtl="0" eaLnBrk="0" fontAlgn="base" latinLnBrk="0" hangingPunct="0">
                        <a:lnSpc>
                          <a:spcPct val="100000"/>
                        </a:lnSpc>
                        <a:spcBef>
                          <a:spcPct val="20000"/>
                        </a:spcBef>
                        <a:spcAft>
                          <a:spcPct val="0"/>
                        </a:spcAft>
                        <a:buClr>
                          <a:srgbClr val="00667F"/>
                        </a:buClr>
                        <a:buSzPct val="100000"/>
                        <a:buFont typeface="Arial" charset="0"/>
                        <a:buNone/>
                        <a:tabLst/>
                      </a:pPr>
                      <a:r>
                        <a:rPr kumimoji="0" lang="en-US" sz="2700" b="0" i="0" u="none" strike="noStrike" cap="none" normalizeH="0" baseline="0" smtClean="0">
                          <a:ln>
                            <a:noFill/>
                          </a:ln>
                          <a:solidFill>
                            <a:schemeClr val="tx1"/>
                          </a:solidFill>
                          <a:effectLst/>
                          <a:latin typeface="Arial" charset="0"/>
                        </a:rPr>
                        <a:t>TOGAF 9 Foundation</a:t>
                      </a:r>
                    </a:p>
                  </a:txBody>
                  <a:tcPr marL="164592" marR="164592" marT="60960" marB="6096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667F"/>
                        </a:buClr>
                        <a:buSzPct val="100000"/>
                        <a:buFont typeface="Arial" charset="0"/>
                        <a:buNone/>
                        <a:tabLst/>
                      </a:pPr>
                      <a:r>
                        <a:rPr kumimoji="0" lang="en-US" sz="2700" b="0" i="0" u="none" strike="noStrike" cap="none" normalizeH="0" baseline="0" smtClean="0">
                          <a:ln>
                            <a:noFill/>
                          </a:ln>
                          <a:solidFill>
                            <a:schemeClr val="tx1"/>
                          </a:solidFill>
                          <a:effectLst/>
                          <a:latin typeface="Arial" charset="0"/>
                        </a:rPr>
                        <a:t>To provide validation that the candidate has gained knowledge of the terminology and basic concepts of TOGAF 9 and understands the core principles of Enterprise Architecture and TOGAF</a:t>
                      </a:r>
                    </a:p>
                  </a:txBody>
                  <a:tcPr marL="164592" marR="164592" marT="60960" marB="6096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1805517">
                <a:tc>
                  <a:txBody>
                    <a:bodyPr/>
                    <a:lstStyle/>
                    <a:p>
                      <a:pPr marL="0" marR="0" lvl="0" indent="0" algn="l" defTabSz="914400" rtl="0" eaLnBrk="0" fontAlgn="base" latinLnBrk="0" hangingPunct="0">
                        <a:lnSpc>
                          <a:spcPct val="100000"/>
                        </a:lnSpc>
                        <a:spcBef>
                          <a:spcPct val="20000"/>
                        </a:spcBef>
                        <a:spcAft>
                          <a:spcPct val="0"/>
                        </a:spcAft>
                        <a:buClr>
                          <a:srgbClr val="00667F"/>
                        </a:buClr>
                        <a:buSzPct val="100000"/>
                        <a:buFont typeface="Arial" charset="0"/>
                        <a:buNone/>
                        <a:tabLst/>
                      </a:pPr>
                      <a:r>
                        <a:rPr kumimoji="0" lang="en-US" sz="2700" b="0" i="0" u="none" strike="noStrike" cap="none" normalizeH="0" baseline="0" smtClean="0">
                          <a:ln>
                            <a:noFill/>
                          </a:ln>
                          <a:solidFill>
                            <a:schemeClr val="tx1"/>
                          </a:solidFill>
                          <a:effectLst/>
                          <a:latin typeface="Arial" charset="0"/>
                        </a:rPr>
                        <a:t>TOGAF 9 Certified</a:t>
                      </a:r>
                    </a:p>
                  </a:txBody>
                  <a:tcPr marL="164592" marR="164592" marT="60960" marB="6096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00667F"/>
                        </a:buClr>
                        <a:buSzPct val="100000"/>
                        <a:buFont typeface="Arial" charset="0"/>
                        <a:buNone/>
                        <a:tabLst/>
                      </a:pPr>
                      <a:r>
                        <a:rPr kumimoji="0" lang="en-US" sz="2700" b="0" i="0" u="none" strike="noStrike" cap="none" normalizeH="0" baseline="0" smtClean="0">
                          <a:ln>
                            <a:noFill/>
                          </a:ln>
                          <a:solidFill>
                            <a:schemeClr val="tx1"/>
                          </a:solidFill>
                          <a:effectLst/>
                          <a:latin typeface="Arial" charset="0"/>
                        </a:rPr>
                        <a:t>To provide validation that in addition to knowledge and comprehension, the candidate is able to analyze and apply knowledge of TOGAF</a:t>
                      </a:r>
                    </a:p>
                  </a:txBody>
                  <a:tcPr marL="164592" marR="164592" marT="60960" marB="6096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5" name="AutoShape 17"/>
          <p:cNvSpPr>
            <a:spLocks noChangeArrowheads="1"/>
          </p:cNvSpPr>
          <p:nvPr/>
        </p:nvSpPr>
        <p:spPr bwMode="auto">
          <a:xfrm>
            <a:off x="15910560" y="8830733"/>
            <a:ext cx="548640" cy="304800"/>
          </a:xfrm>
          <a:prstGeom prst="rightArrow">
            <a:avLst>
              <a:gd name="adj1" fmla="val 50000"/>
              <a:gd name="adj2" fmla="val 33333"/>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6304" tIns="73152" rIns="146304" bIns="73152" anchor="ctr"/>
          <a:lstStyle/>
          <a:p>
            <a:endParaRPr lang="en-US"/>
          </a:p>
        </p:txBody>
      </p:sp>
    </p:spTree>
    <p:extLst>
      <p:ext uri="{BB962C8B-B14F-4D97-AF65-F5344CB8AC3E}">
        <p14:creationId xmlns:p14="http://schemas.microsoft.com/office/powerpoint/2010/main" val="26687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Arial" charset="0"/>
              </a:rPr>
              <a:t>TOGAF</a:t>
            </a:r>
            <a:r>
              <a:rPr lang="en-GB" baseline="30000" dirty="0">
                <a:latin typeface="Arial" charset="0"/>
                <a:cs typeface="Arial" charset="0"/>
              </a:rPr>
              <a:t>®</a:t>
            </a:r>
            <a:r>
              <a:rPr lang="en-GB" dirty="0">
                <a:latin typeface="Arial" charset="0"/>
              </a:rPr>
              <a:t> 9 </a:t>
            </a:r>
            <a:r>
              <a:rPr lang="en-GB" dirty="0" smtClean="0">
                <a:latin typeface="Arial" charset="0"/>
              </a:rPr>
              <a:t>Certification</a:t>
            </a:r>
            <a:endParaRPr lang="en-US" dirty="0"/>
          </a:p>
        </p:txBody>
      </p:sp>
      <p:sp>
        <p:nvSpPr>
          <p:cNvPr id="3" name="Rectangle 2"/>
          <p:cNvSpPr txBox="1">
            <a:spLocks noChangeArrowheads="1"/>
          </p:cNvSpPr>
          <p:nvPr/>
        </p:nvSpPr>
        <p:spPr>
          <a:xfrm>
            <a:off x="451485" y="539751"/>
            <a:ext cx="15556230" cy="855133"/>
          </a:xfrm>
          <a:prstGeom prst="rect">
            <a:avLst/>
          </a:prstGeom>
        </p:spPr>
        <p:txBody>
          <a:bodyPr lIns="146304" tIns="73152" rIns="146304" bIns="73152"/>
          <a:lstStyle>
            <a:lvl1pPr algn="ctr" defTabSz="1463040" rtl="0" eaLnBrk="1" latinLnBrk="0" hangingPunct="1">
              <a:spcBef>
                <a:spcPct val="0"/>
              </a:spcBef>
              <a:buNone/>
              <a:defRPr lang="en-US" sz="4500" kern="1200" dirty="0" smtClean="0">
                <a:solidFill>
                  <a:srgbClr val="231F20"/>
                </a:solidFill>
                <a:latin typeface="Verdana" pitchFamily="34" charset="0"/>
                <a:ea typeface="ＭＳ Ｐゴシック" charset="-128"/>
                <a:cs typeface="+mj-cs"/>
              </a:defRPr>
            </a:lvl1pPr>
          </a:lstStyle>
          <a:p>
            <a:endParaRPr lang="en-GB" dirty="0">
              <a:latin typeface="Arial" charset="0"/>
            </a:endParaRPr>
          </a:p>
        </p:txBody>
      </p:sp>
      <p:pic>
        <p:nvPicPr>
          <p:cNvPr id="4" name="Picture 4" descr="pat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91" y="1308101"/>
            <a:ext cx="15401925" cy="688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776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Summery</a:t>
            </a:r>
            <a:endParaRPr lang="en-US" dirty="0"/>
          </a:p>
        </p:txBody>
      </p:sp>
      <p:sp>
        <p:nvSpPr>
          <p:cNvPr id="3" name="Rectangle 2"/>
          <p:cNvSpPr/>
          <p:nvPr/>
        </p:nvSpPr>
        <p:spPr>
          <a:xfrm>
            <a:off x="590550" y="1143000"/>
            <a:ext cx="11753850" cy="3662541"/>
          </a:xfrm>
          <a:prstGeom prst="rect">
            <a:avLst/>
          </a:prstGeom>
        </p:spPr>
        <p:txBody>
          <a:bodyPr wrap="square">
            <a:spAutoFit/>
          </a:bodyPr>
          <a:lstStyle/>
          <a:p>
            <a:pPr>
              <a:buFont typeface="Arial" charset="0"/>
              <a:buNone/>
            </a:pPr>
            <a:r>
              <a:rPr lang="en-GB" dirty="0">
                <a:latin typeface="Arial" charset="0"/>
              </a:rPr>
              <a:t>TOGAF</a:t>
            </a:r>
            <a:r>
              <a:rPr lang="en-US" dirty="0">
                <a:latin typeface="Arial" charset="0"/>
                <a:cs typeface="Arial" charset="0"/>
              </a:rPr>
              <a:t>®, an Open Group Standard,</a:t>
            </a:r>
            <a:r>
              <a:rPr lang="en-GB" dirty="0">
                <a:latin typeface="Arial" charset="0"/>
              </a:rPr>
              <a:t> is…</a:t>
            </a:r>
          </a:p>
          <a:p>
            <a:r>
              <a:rPr lang="en-GB" dirty="0">
                <a:latin typeface="Arial" charset="0"/>
              </a:rPr>
              <a:t>An effective, industry standard framework and </a:t>
            </a:r>
            <a:r>
              <a:rPr lang="en-GB" u="sng" dirty="0">
                <a:latin typeface="Arial" charset="0"/>
              </a:rPr>
              <a:t>method</a:t>
            </a:r>
            <a:r>
              <a:rPr lang="en-GB" dirty="0">
                <a:latin typeface="Arial" charset="0"/>
              </a:rPr>
              <a:t> for enterprise architecture.</a:t>
            </a:r>
          </a:p>
          <a:p>
            <a:r>
              <a:rPr lang="en-GB" dirty="0">
                <a:latin typeface="Arial" charset="0"/>
              </a:rPr>
              <a:t>Complementary to, not competing with, other enterprise frameworks</a:t>
            </a:r>
          </a:p>
          <a:p>
            <a:r>
              <a:rPr lang="en-US" dirty="0">
                <a:latin typeface="Arial" charset="0"/>
              </a:rPr>
              <a:t>A repository of best practice</a:t>
            </a:r>
          </a:p>
          <a:p>
            <a:r>
              <a:rPr lang="en-US" dirty="0">
                <a:latin typeface="Arial" charset="0"/>
              </a:rPr>
              <a:t>Vendor, tool, and technology neutral</a:t>
            </a:r>
          </a:p>
          <a:p>
            <a:r>
              <a:rPr lang="en-US" dirty="0">
                <a:latin typeface="Arial" charset="0"/>
              </a:rPr>
              <a:t>A framework and method for achieving the “</a:t>
            </a:r>
            <a:r>
              <a:rPr lang="en-US" dirty="0" err="1">
                <a:latin typeface="Arial" charset="0"/>
              </a:rPr>
              <a:t>Boundaryless</a:t>
            </a:r>
            <a:r>
              <a:rPr lang="en-US" dirty="0">
                <a:latin typeface="Arial" charset="0"/>
              </a:rPr>
              <a:t> Information Flow” vision</a:t>
            </a:r>
            <a:endParaRPr lang="en-GB" dirty="0">
              <a:latin typeface="Arial" charset="0"/>
            </a:endParaRPr>
          </a:p>
        </p:txBody>
      </p:sp>
    </p:spTree>
    <p:extLst>
      <p:ext uri="{BB962C8B-B14F-4D97-AF65-F5344CB8AC3E}">
        <p14:creationId xmlns:p14="http://schemas.microsoft.com/office/powerpoint/2010/main" val="2668776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Enterprise?</a:t>
            </a:r>
            <a:endParaRPr lang="en-US" dirty="0"/>
          </a:p>
        </p:txBody>
      </p:sp>
      <p:sp>
        <p:nvSpPr>
          <p:cNvPr id="4" name="TextBox 3"/>
          <p:cNvSpPr txBox="1"/>
          <p:nvPr/>
        </p:nvSpPr>
        <p:spPr>
          <a:xfrm>
            <a:off x="493776" y="1152144"/>
            <a:ext cx="8065008" cy="538609"/>
          </a:xfrm>
          <a:prstGeom prst="rect">
            <a:avLst/>
          </a:prstGeom>
          <a:noFill/>
        </p:spPr>
        <p:txBody>
          <a:bodyPr wrap="square" rtlCol="0">
            <a:spAutoFit/>
          </a:bodyPr>
          <a:lstStyle/>
          <a:p>
            <a:endParaRPr lang="en-US" dirty="0"/>
          </a:p>
        </p:txBody>
      </p:sp>
      <p:sp>
        <p:nvSpPr>
          <p:cNvPr id="5" name="TextBox 4"/>
          <p:cNvSpPr txBox="1"/>
          <p:nvPr/>
        </p:nvSpPr>
        <p:spPr>
          <a:xfrm>
            <a:off x="518160" y="1213104"/>
            <a:ext cx="8241792" cy="538609"/>
          </a:xfrm>
          <a:prstGeom prst="rect">
            <a:avLst/>
          </a:prstGeom>
          <a:noFill/>
        </p:spPr>
        <p:txBody>
          <a:bodyPr wrap="square" rtlCol="0">
            <a:spAutoFit/>
          </a:bodyPr>
          <a:lstStyle/>
          <a:p>
            <a:endParaRPr lang="en-US" dirty="0"/>
          </a:p>
        </p:txBody>
      </p:sp>
      <p:pic>
        <p:nvPicPr>
          <p:cNvPr id="1026" name="Picture 2"/>
          <p:cNvPicPr>
            <a:picLocks noChangeAspect="1" noChangeArrowheads="1"/>
          </p:cNvPicPr>
          <p:nvPr/>
        </p:nvPicPr>
        <p:blipFill>
          <a:blip r:embed="rId2"/>
          <a:srcRect l="11206" t="43000" r="44800" b="13250"/>
          <a:stretch>
            <a:fillRect/>
          </a:stretch>
        </p:blipFill>
        <p:spPr bwMode="auto">
          <a:xfrm>
            <a:off x="7897491" y="1389888"/>
            <a:ext cx="7555870" cy="4224528"/>
          </a:xfrm>
          <a:prstGeom prst="rect">
            <a:avLst/>
          </a:prstGeom>
          <a:noFill/>
          <a:ln w="9525">
            <a:noFill/>
            <a:miter lim="800000"/>
            <a:headEnd/>
            <a:tailEnd/>
          </a:ln>
          <a:effectLst/>
        </p:spPr>
      </p:pic>
      <p:sp>
        <p:nvSpPr>
          <p:cNvPr id="10" name="TextBox 9"/>
          <p:cNvSpPr txBox="1"/>
          <p:nvPr/>
        </p:nvSpPr>
        <p:spPr>
          <a:xfrm>
            <a:off x="859536" y="1719072"/>
            <a:ext cx="7296912" cy="3662541"/>
          </a:xfrm>
          <a:prstGeom prst="rect">
            <a:avLst/>
          </a:prstGeom>
          <a:noFill/>
        </p:spPr>
        <p:txBody>
          <a:bodyPr wrap="square" rtlCol="0">
            <a:spAutoFit/>
          </a:bodyPr>
          <a:lstStyle/>
          <a:p>
            <a:r>
              <a:rPr lang="en-US" dirty="0" smtClean="0"/>
              <a:t>TOGAF 9.1:</a:t>
            </a:r>
          </a:p>
          <a:p>
            <a:endParaRPr lang="en-US" dirty="0" smtClean="0"/>
          </a:p>
          <a:p>
            <a:r>
              <a:rPr lang="en-US" dirty="0" smtClean="0"/>
              <a:t>The highest level (typically) of description of an organization and typically covers all missions</a:t>
            </a:r>
          </a:p>
          <a:p>
            <a:r>
              <a:rPr lang="en-US" dirty="0" smtClean="0"/>
              <a:t>and functions. An enterprise will often span multiple organizations.</a:t>
            </a:r>
          </a:p>
          <a:p>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9" y="0"/>
            <a:ext cx="16459200" cy="9144000"/>
          </a:xfrm>
          <a:prstGeom prst="rect">
            <a:avLst/>
          </a:prstGeom>
        </p:spPr>
      </p:pic>
      <p:grpSp>
        <p:nvGrpSpPr>
          <p:cNvPr id="4" name="Group 3"/>
          <p:cNvGrpSpPr/>
          <p:nvPr/>
        </p:nvGrpSpPr>
        <p:grpSpPr>
          <a:xfrm>
            <a:off x="200087" y="228600"/>
            <a:ext cx="4067113" cy="723899"/>
            <a:chOff x="1996515" y="8560019"/>
            <a:chExt cx="2874788" cy="511679"/>
          </a:xfrm>
        </p:grpSpPr>
        <p:pic>
          <p:nvPicPr>
            <p:cNvPr id="5" name="Picture 1_"/>
            <p:cNvPicPr>
              <a:picLocks noChangeAspect="1"/>
            </p:cNvPicPr>
            <p:nvPr/>
          </p:nvPicPr>
          <p:blipFill>
            <a:blip r:embed="rId4" cstate="print"/>
            <a:stretch>
              <a:fillRect/>
            </a:stretch>
          </p:blipFill>
          <p:spPr bwMode="auto">
            <a:xfrm>
              <a:off x="1996515" y="8597976"/>
              <a:ext cx="1413289" cy="435765"/>
            </a:xfrm>
            <a:prstGeom prst="rect">
              <a:avLst/>
            </a:prstGeom>
            <a:noFill/>
            <a:ln>
              <a:noFill/>
            </a:ln>
          </p:spPr>
        </p:pic>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810000" y="8615138"/>
              <a:ext cx="1061303" cy="401441"/>
            </a:xfrm>
            <a:prstGeom prst="rect">
              <a:avLst/>
            </a:prstGeom>
            <a:noFill/>
            <a:ln>
              <a:noFill/>
            </a:ln>
          </p:spPr>
        </p:pic>
        <p:cxnSp>
          <p:nvCxnSpPr>
            <p:cNvPr id="7" name="Straight Connector 6"/>
            <p:cNvCxnSpPr/>
            <p:nvPr/>
          </p:nvCxnSpPr>
          <p:spPr bwMode="auto">
            <a:xfrm>
              <a:off x="3581400" y="8560019"/>
              <a:ext cx="0" cy="511679"/>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grpSp>
      <p:sp>
        <p:nvSpPr>
          <p:cNvPr id="8" name="Rectangle 7"/>
          <p:cNvSpPr/>
          <p:nvPr/>
        </p:nvSpPr>
        <p:spPr>
          <a:xfrm>
            <a:off x="204636" y="1295400"/>
            <a:ext cx="8936148" cy="1569660"/>
          </a:xfrm>
          <a:prstGeom prst="rect">
            <a:avLst/>
          </a:prstGeom>
        </p:spPr>
        <p:txBody>
          <a:bodyPr wrap="square">
            <a:spAutoFit/>
          </a:bodyPr>
          <a:lstStyle/>
          <a:p>
            <a:r>
              <a:rPr lang="en-US" sz="9600" dirty="0">
                <a:solidFill>
                  <a:srgbClr val="231F20"/>
                </a:solidFill>
                <a:effectLst>
                  <a:outerShdw blurRad="60007" dist="310007" dir="7680000" sy="30000" kx="1300200" algn="ctr" rotWithShape="0">
                    <a:prstClr val="black">
                      <a:alpha val="32000"/>
                    </a:prstClr>
                  </a:outerShdw>
                </a:effectLst>
                <a:ea typeface="Verdana" pitchFamily="34" charset="0"/>
                <a:cs typeface="Verdana" pitchFamily="34" charset="0"/>
              </a:rPr>
              <a:t>Thank </a:t>
            </a:r>
            <a:r>
              <a:rPr lang="en-US" sz="9600" dirty="0">
                <a:solidFill>
                  <a:schemeClr val="bg1">
                    <a:lumMod val="50000"/>
                  </a:schemeClr>
                </a:solidFill>
                <a:effectLst>
                  <a:outerShdw blurRad="60007" dist="310007" dir="7680000" sy="30000" kx="1300200" algn="ctr" rotWithShape="0">
                    <a:prstClr val="black">
                      <a:alpha val="32000"/>
                    </a:prstClr>
                  </a:outerShdw>
                </a:effectLst>
                <a:ea typeface="Verdana" pitchFamily="34" charset="0"/>
                <a:cs typeface="Verdana" pitchFamily="34" charset="0"/>
              </a:rPr>
              <a:t>You</a:t>
            </a:r>
          </a:p>
        </p:txBody>
      </p:sp>
    </p:spTree>
    <p:extLst>
      <p:ext uri="{BB962C8B-B14F-4D97-AF65-F5344CB8AC3E}">
        <p14:creationId xmlns:p14="http://schemas.microsoft.com/office/powerpoint/2010/main" val="2539104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Question??</a:t>
            </a:r>
            <a:endParaRPr lang="en-US" dirty="0"/>
          </a:p>
        </p:txBody>
      </p:sp>
    </p:spTree>
    <p:extLst>
      <p:ext uri="{BB962C8B-B14F-4D97-AF65-F5344CB8AC3E}">
        <p14:creationId xmlns:p14="http://schemas.microsoft.com/office/powerpoint/2010/main" val="156632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Architecture?</a:t>
            </a:r>
            <a:endParaRPr lang="en-US" dirty="0"/>
          </a:p>
        </p:txBody>
      </p:sp>
      <p:sp>
        <p:nvSpPr>
          <p:cNvPr id="4" name="TextBox 3"/>
          <p:cNvSpPr txBox="1"/>
          <p:nvPr/>
        </p:nvSpPr>
        <p:spPr>
          <a:xfrm>
            <a:off x="493776" y="1152144"/>
            <a:ext cx="8065008" cy="538609"/>
          </a:xfrm>
          <a:prstGeom prst="rect">
            <a:avLst/>
          </a:prstGeom>
          <a:noFill/>
        </p:spPr>
        <p:txBody>
          <a:bodyPr wrap="square" rtlCol="0">
            <a:spAutoFit/>
          </a:bodyPr>
          <a:lstStyle/>
          <a:p>
            <a:endParaRPr lang="en-US" dirty="0"/>
          </a:p>
        </p:txBody>
      </p:sp>
      <p:sp>
        <p:nvSpPr>
          <p:cNvPr id="5" name="TextBox 4"/>
          <p:cNvSpPr txBox="1"/>
          <p:nvPr/>
        </p:nvSpPr>
        <p:spPr>
          <a:xfrm>
            <a:off x="518160" y="1213104"/>
            <a:ext cx="8241792" cy="538609"/>
          </a:xfrm>
          <a:prstGeom prst="rect">
            <a:avLst/>
          </a:prstGeom>
          <a:noFill/>
        </p:spPr>
        <p:txBody>
          <a:bodyPr wrap="square" rtlCol="0">
            <a:spAutoFit/>
          </a:bodyPr>
          <a:lstStyle/>
          <a:p>
            <a:endParaRPr lang="en-US" dirty="0"/>
          </a:p>
        </p:txBody>
      </p:sp>
      <p:pic>
        <p:nvPicPr>
          <p:cNvPr id="2050" name="Picture 2"/>
          <p:cNvPicPr>
            <a:picLocks noChangeAspect="1" noChangeArrowheads="1"/>
          </p:cNvPicPr>
          <p:nvPr/>
        </p:nvPicPr>
        <p:blipFill>
          <a:blip r:embed="rId2"/>
          <a:srcRect l="11628" t="46500" r="43816" b="26500"/>
          <a:stretch>
            <a:fillRect/>
          </a:stretch>
        </p:blipFill>
        <p:spPr bwMode="auto">
          <a:xfrm>
            <a:off x="7790687" y="1664208"/>
            <a:ext cx="8159157" cy="27797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Architecture?</a:t>
            </a:r>
            <a:endParaRPr lang="en-US" dirty="0"/>
          </a:p>
        </p:txBody>
      </p:sp>
      <p:sp>
        <p:nvSpPr>
          <p:cNvPr id="4" name="TextBox 3"/>
          <p:cNvSpPr txBox="1"/>
          <p:nvPr/>
        </p:nvSpPr>
        <p:spPr>
          <a:xfrm>
            <a:off x="493776" y="1152144"/>
            <a:ext cx="8065008" cy="538609"/>
          </a:xfrm>
          <a:prstGeom prst="rect">
            <a:avLst/>
          </a:prstGeom>
          <a:noFill/>
        </p:spPr>
        <p:txBody>
          <a:bodyPr wrap="square" rtlCol="0">
            <a:spAutoFit/>
          </a:bodyPr>
          <a:lstStyle/>
          <a:p>
            <a:endParaRPr lang="en-US" dirty="0"/>
          </a:p>
        </p:txBody>
      </p:sp>
      <p:sp>
        <p:nvSpPr>
          <p:cNvPr id="5" name="TextBox 4"/>
          <p:cNvSpPr txBox="1"/>
          <p:nvPr/>
        </p:nvSpPr>
        <p:spPr>
          <a:xfrm>
            <a:off x="518160" y="1213104"/>
            <a:ext cx="8241792" cy="538609"/>
          </a:xfrm>
          <a:prstGeom prst="rect">
            <a:avLst/>
          </a:prstGeom>
          <a:noFill/>
        </p:spPr>
        <p:txBody>
          <a:bodyPr wrap="square" rtlCol="0">
            <a:spAutoFit/>
          </a:bodyPr>
          <a:lstStyle/>
          <a:p>
            <a:endParaRPr lang="en-US" dirty="0"/>
          </a:p>
        </p:txBody>
      </p:sp>
      <p:sp>
        <p:nvSpPr>
          <p:cNvPr id="10" name="TextBox 9"/>
          <p:cNvSpPr txBox="1"/>
          <p:nvPr/>
        </p:nvSpPr>
        <p:spPr>
          <a:xfrm>
            <a:off x="859536" y="1719072"/>
            <a:ext cx="7296912" cy="5893921"/>
          </a:xfrm>
          <a:prstGeom prst="rect">
            <a:avLst/>
          </a:prstGeom>
          <a:noFill/>
        </p:spPr>
        <p:txBody>
          <a:bodyPr wrap="square" rtlCol="0">
            <a:spAutoFit/>
          </a:bodyPr>
          <a:lstStyle/>
          <a:p>
            <a:r>
              <a:rPr lang="en-US" dirty="0" smtClean="0"/>
              <a:t>TOGAF 9.1:</a:t>
            </a:r>
          </a:p>
          <a:p>
            <a:endParaRPr lang="en-US" dirty="0" smtClean="0"/>
          </a:p>
          <a:p>
            <a:pPr marL="514350" indent="-514350">
              <a:buFont typeface="+mj-lt"/>
              <a:buAutoNum type="arabicPeriod"/>
            </a:pPr>
            <a:r>
              <a:rPr lang="en-US" dirty="0" smtClean="0"/>
              <a:t> A formal description of a system, or a detailed plan of the system at component level, to guide its implementation (source: ISO/IEC 42010: 2007).</a:t>
            </a:r>
          </a:p>
          <a:p>
            <a:pPr marL="514350" indent="-514350">
              <a:buFont typeface="+mj-lt"/>
              <a:buAutoNum type="arabicPeriod"/>
            </a:pPr>
            <a:endParaRPr lang="en-US" dirty="0" smtClean="0"/>
          </a:p>
          <a:p>
            <a:pPr marL="514350" indent="-514350">
              <a:buFont typeface="+mj-lt"/>
              <a:buAutoNum type="arabicPeriod"/>
            </a:pPr>
            <a:r>
              <a:rPr lang="en-US" dirty="0" smtClean="0"/>
              <a:t>The structure of components, their inter-relationships, and the principles and guidelines governing their design and evolution over time.</a:t>
            </a:r>
            <a:endParaRPr lang="en-US" dirty="0"/>
          </a:p>
        </p:txBody>
      </p:sp>
      <p:pic>
        <p:nvPicPr>
          <p:cNvPr id="2050" name="Picture 2"/>
          <p:cNvPicPr>
            <a:picLocks noChangeAspect="1" noChangeArrowheads="1"/>
          </p:cNvPicPr>
          <p:nvPr/>
        </p:nvPicPr>
        <p:blipFill>
          <a:blip r:embed="rId2"/>
          <a:srcRect l="11628" t="46500" r="43816" b="26500"/>
          <a:stretch>
            <a:fillRect/>
          </a:stretch>
        </p:blipFill>
        <p:spPr bwMode="auto">
          <a:xfrm>
            <a:off x="7790687" y="1664208"/>
            <a:ext cx="8159157" cy="27797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Enterprise Architecture?</a:t>
            </a:r>
            <a:endParaRPr lang="en-US" dirty="0"/>
          </a:p>
        </p:txBody>
      </p:sp>
      <p:sp>
        <p:nvSpPr>
          <p:cNvPr id="4" name="TextBox 3"/>
          <p:cNvSpPr txBox="1"/>
          <p:nvPr/>
        </p:nvSpPr>
        <p:spPr>
          <a:xfrm>
            <a:off x="1554480" y="1700784"/>
            <a:ext cx="13222224" cy="5001369"/>
          </a:xfrm>
          <a:prstGeom prst="rect">
            <a:avLst/>
          </a:prstGeom>
          <a:noFill/>
        </p:spPr>
        <p:txBody>
          <a:bodyPr wrap="square" rtlCol="0">
            <a:spAutoFit/>
          </a:bodyPr>
          <a:lstStyle/>
          <a:p>
            <a:r>
              <a:rPr lang="en-US" dirty="0" smtClean="0"/>
              <a:t>-Wikipedia</a:t>
            </a:r>
          </a:p>
          <a:p>
            <a:endParaRPr lang="en-US" dirty="0" smtClean="0"/>
          </a:p>
          <a:p>
            <a:r>
              <a:rPr lang="en-US" dirty="0" smtClean="0"/>
              <a:t>"a well-defined practice for conducting enterprise analysis, design, planning, and implementation, using a comprehensive approach at all times, for the successful development and execution of strategy. Enterprise architecture applies architecture principles and practices to guide organizations through the business, information, process, and technology changes necessary to execute their strategies. These practices utilize the various aspects of an enterprise to identify, motivate, and achieve these changes."</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hy Enterprise Architecture-.mp4">
            <a:hlinkClick r:id="" action="ppaction://media"/>
          </p:cNvPr>
          <p:cNvPicPr>
            <a:picLocks noRot="1" noChangeAspect="1"/>
          </p:cNvPicPr>
          <p:nvPr>
            <a:videoFile r:link="rId1"/>
          </p:nvPr>
        </p:nvPicPr>
        <p:blipFill>
          <a:blip r:embed="rId3"/>
          <a:stretch>
            <a:fillRect/>
          </a:stretch>
        </p:blipFill>
        <p:spPr>
          <a:xfrm>
            <a:off x="0" y="-530352"/>
            <a:ext cx="16459200" cy="10247042"/>
          </a:xfrm>
          <a:prstGeom prst="rect">
            <a:avLst/>
          </a:prstGeom>
        </p:spPr>
      </p:pic>
      <p:sp>
        <p:nvSpPr>
          <p:cNvPr id="2" name="Title 1"/>
          <p:cNvSpPr>
            <a:spLocks noGrp="1"/>
          </p:cNvSpPr>
          <p:nvPr>
            <p:ph type="title"/>
          </p:nvPr>
        </p:nvSpPr>
        <p:spPr/>
        <p:txBody>
          <a:bodyPr/>
          <a:lstStyle/>
          <a:p>
            <a:r>
              <a:rPr smtClean="0"/>
              <a:t>Why we need Enterprise Architecture?</a:t>
            </a:r>
            <a:endParaRPr 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endCondLst>
                    <p:cond evt="onNext" delay="0">
                      <p:tgtEl>
                        <p:sldTgt/>
                      </p:tgtEl>
                    </p:cond>
                    <p:cond evt="onPrev" delay="0">
                      <p:tgtEl>
                        <p:sldTgt/>
                      </p:tgtEl>
                    </p:cond>
                  </p:end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Enterprise Architecture Framework?</a:t>
            </a:r>
            <a:endParaRPr lang="en-US" dirty="0"/>
          </a:p>
        </p:txBody>
      </p:sp>
      <p:pic>
        <p:nvPicPr>
          <p:cNvPr id="3074" name="Picture 2" descr="https://upload.wikimedia.org/wikipedia/commons/0/03/Evolution_of_Enterprise_Architecture_Frameworks.jpg"/>
          <p:cNvPicPr>
            <a:picLocks noChangeAspect="1" noChangeArrowheads="1"/>
          </p:cNvPicPr>
          <p:nvPr/>
        </p:nvPicPr>
        <p:blipFill>
          <a:blip r:embed="rId2"/>
          <a:srcRect/>
          <a:stretch>
            <a:fillRect/>
          </a:stretch>
        </p:blipFill>
        <p:spPr bwMode="auto">
          <a:xfrm>
            <a:off x="2340865" y="891212"/>
            <a:ext cx="11155680" cy="7868740"/>
          </a:xfrm>
          <a:prstGeom prst="rect">
            <a:avLst/>
          </a:prstGeom>
          <a:noFill/>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T_TYPE" val="UBS LOGO"/>
  <p:tag name="TOP" val="550.3751"/>
  <p:tag name="LEFT" val="33.75008"/>
  <p:tag name="WIDTH" val="63.44968"/>
  <p:tag name="HEIGHT" val="24"/>
</p:tagLst>
</file>

<file path=ppt/tags/tag2.xml><?xml version="1.0" encoding="utf-8"?>
<p:tagLst xmlns:a="http://schemas.openxmlformats.org/drawingml/2006/main" xmlns:r="http://schemas.openxmlformats.org/officeDocument/2006/relationships" xmlns:p="http://schemas.openxmlformats.org/presentationml/2006/main">
  <p:tag name="TEXT_TYPE" val="UBS LOGO"/>
  <p:tag name="TOP" val="550.3751"/>
  <p:tag name="LEFT" val="33.75008"/>
  <p:tag name="WIDTH" val="63.44968"/>
  <p:tag name="HEIGHT" val="24"/>
</p:tagLst>
</file>

<file path=ppt/tags/tag3.xml><?xml version="1.0" encoding="utf-8"?>
<p:tagLst xmlns:a="http://schemas.openxmlformats.org/drawingml/2006/main" xmlns:r="http://schemas.openxmlformats.org/officeDocument/2006/relationships" xmlns:p="http://schemas.openxmlformats.org/presentationml/2006/main">
  <p:tag name="TEXT_TYPE" val="UBS LOGO"/>
  <p:tag name="TOP" val="550.3751"/>
  <p:tag name="LEFT" val="33.75008"/>
  <p:tag name="WIDTH" val="63.44968"/>
  <p:tag name="HEIGHT" val="24"/>
</p:tagLst>
</file>

<file path=ppt/tags/tag4.xml><?xml version="1.0" encoding="utf-8"?>
<p:tagLst xmlns:a="http://schemas.openxmlformats.org/drawingml/2006/main" xmlns:r="http://schemas.openxmlformats.org/officeDocument/2006/relationships" xmlns:p="http://schemas.openxmlformats.org/presentationml/2006/main">
  <p:tag name="TEXT_TYPE" val="UBS LOGO"/>
  <p:tag name="TOP" val="550.3751"/>
  <p:tag name="LEFT" val="33.75008"/>
  <p:tag name="WIDTH" val="63.44968"/>
  <p:tag name="HEIGHT" val="24"/>
</p:tagLst>
</file>

<file path=ppt/tags/tag5.xml><?xml version="1.0" encoding="utf-8"?>
<p:tagLst xmlns:a="http://schemas.openxmlformats.org/drawingml/2006/main" xmlns:r="http://schemas.openxmlformats.org/officeDocument/2006/relationships" xmlns:p="http://schemas.openxmlformats.org/presentationml/2006/main">
  <p:tag name="TEXT_TYPE" val="UBS LOGO"/>
  <p:tag name="TOP" val="550.3751"/>
  <p:tag name="LEFT" val="33.75008"/>
  <p:tag name="WIDTH" val="63.44968"/>
  <p:tag name="HEIGHT" val="24"/>
</p:tagLst>
</file>

<file path=ppt/theme/theme1.xml><?xml version="1.0" encoding="utf-8"?>
<a:theme xmlns:a="http://schemas.openxmlformats.org/drawingml/2006/main" name="2_Office Theme">
  <a:themeElements>
    <a:clrScheme name="CTS">
      <a:dk1>
        <a:srgbClr val="000000"/>
      </a:dk1>
      <a:lt1>
        <a:srgbClr val="FFFFFF"/>
      </a:lt1>
      <a:dk2>
        <a:srgbClr val="63AFE5"/>
      </a:dk2>
      <a:lt2>
        <a:srgbClr val="ADAFB2"/>
      </a:lt2>
      <a:accent1>
        <a:srgbClr val="3E9AC0"/>
      </a:accent1>
      <a:accent2>
        <a:srgbClr val="1E7226"/>
      </a:accent2>
      <a:accent3>
        <a:srgbClr val="E1AD00"/>
      </a:accent3>
      <a:accent4>
        <a:srgbClr val="D8750D"/>
      </a:accent4>
      <a:accent5>
        <a:srgbClr val="A44D92"/>
      </a:accent5>
      <a:accent6>
        <a:srgbClr val="ADAFB2"/>
      </a:accent6>
      <a:hlink>
        <a:srgbClr val="1E7226"/>
      </a:hlink>
      <a:folHlink>
        <a:srgbClr val="1E7226"/>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44249</TotalTime>
  <Words>1021</Words>
  <Application>Microsoft Office PowerPoint</Application>
  <PresentationFormat>Custom</PresentationFormat>
  <Paragraphs>187</Paragraphs>
  <Slides>41</Slides>
  <Notes>1</Notes>
  <HiddenSlides>0</HiddenSlides>
  <MMClips>2</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2_Office Theme</vt:lpstr>
      <vt:lpstr>Image</vt:lpstr>
      <vt:lpstr>TOGAF 9.1 Introduction</vt:lpstr>
      <vt:lpstr>What is Enterprise? What is Architecture?</vt:lpstr>
      <vt:lpstr>What is Enterprise?</vt:lpstr>
      <vt:lpstr>What is Enterprise?</vt:lpstr>
      <vt:lpstr>What is Architecture?</vt:lpstr>
      <vt:lpstr>What is Architecture?</vt:lpstr>
      <vt:lpstr>What is Enterprise Architecture?</vt:lpstr>
      <vt:lpstr>Why we need Enterprise Architecture?</vt:lpstr>
      <vt:lpstr>What is Enterprise Architecture Framework?</vt:lpstr>
      <vt:lpstr>What is Enterprise Architecture Framework?</vt:lpstr>
      <vt:lpstr>What is TOGAF 9.1</vt:lpstr>
      <vt:lpstr>What is Architecture?</vt:lpstr>
      <vt:lpstr>Blocks Game</vt:lpstr>
      <vt:lpstr>PowerPoint Presentation</vt:lpstr>
      <vt:lpstr>TOGAF® 9 Components</vt:lpstr>
      <vt:lpstr>The Architecture Development Method</vt:lpstr>
      <vt:lpstr>ADM – Basic Principles</vt:lpstr>
      <vt:lpstr>ADM Phases</vt:lpstr>
      <vt:lpstr>ADM Phase Steps Example</vt:lpstr>
      <vt:lpstr>ADM Guidelines and Techniques</vt:lpstr>
      <vt:lpstr>Applying Iteration to the ADM</vt:lpstr>
      <vt:lpstr>Applying the ADM - Across the Architecture Landscape</vt:lpstr>
      <vt:lpstr>Categories of Stakeholder</vt:lpstr>
      <vt:lpstr>Architecture Content Framework</vt:lpstr>
      <vt:lpstr>Deliverables, Artifacts and Building Blocks</vt:lpstr>
      <vt:lpstr>Full Content Metamodel with Relationships</vt:lpstr>
      <vt:lpstr>The Enterprise Continuum</vt:lpstr>
      <vt:lpstr>Architecture Repository</vt:lpstr>
      <vt:lpstr>TOGAF® Reference Models</vt:lpstr>
      <vt:lpstr>High-Level TRM</vt:lpstr>
      <vt:lpstr>Detailed TRM</vt:lpstr>
      <vt:lpstr>The Integrated Information Infrastructure Reference Model (III-RM)</vt:lpstr>
      <vt:lpstr>Capability Framework</vt:lpstr>
      <vt:lpstr>Stand-alone or Complementary</vt:lpstr>
      <vt:lpstr>Complementary</vt:lpstr>
      <vt:lpstr>Value of TOGAF® Certification</vt:lpstr>
      <vt:lpstr>TOGAF® Certification</vt:lpstr>
      <vt:lpstr>TOGAF® 9 Certification</vt:lpstr>
      <vt:lpstr>Summery</vt:lpstr>
      <vt:lpstr>PowerPoint Presentation</vt:lpstr>
      <vt:lpstr>Question??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Status Report</dc:title>
  <dc:creator>Cognizant Technology Solutions</dc:creator>
  <cp:lastModifiedBy>Windows User</cp:lastModifiedBy>
  <cp:revision>3042</cp:revision>
  <cp:lastPrinted>2015-01-09T16:44:05Z</cp:lastPrinted>
  <dcterms:created xsi:type="dcterms:W3CDTF">2014-08-22T10:10:38Z</dcterms:created>
  <dcterms:modified xsi:type="dcterms:W3CDTF">2017-09-04T15:07:10Z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IQPDocumentId">
    <vt:lpwstr>86a9b5c9-07db-4235-9200-40614289312d</vt:lpwstr>
  </property>
</Properties>
</file>